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2" r:id="rId1"/>
  </p:sldMasterIdLst>
  <p:notesMasterIdLst>
    <p:notesMasterId r:id="rId62"/>
  </p:notesMasterIdLst>
  <p:sldIdLst>
    <p:sldId id="257" r:id="rId2"/>
    <p:sldId id="258" r:id="rId3"/>
    <p:sldId id="259" r:id="rId4"/>
    <p:sldId id="260" r:id="rId5"/>
    <p:sldId id="261" r:id="rId6"/>
    <p:sldId id="262" r:id="rId7"/>
    <p:sldId id="312" r:id="rId8"/>
    <p:sldId id="313" r:id="rId9"/>
    <p:sldId id="314" r:id="rId10"/>
    <p:sldId id="315" r:id="rId11"/>
    <p:sldId id="293" r:id="rId12"/>
    <p:sldId id="294" r:id="rId13"/>
    <p:sldId id="295" r:id="rId14"/>
    <p:sldId id="296" r:id="rId15"/>
    <p:sldId id="297" r:id="rId16"/>
    <p:sldId id="309" r:id="rId17"/>
    <p:sldId id="310" r:id="rId18"/>
    <p:sldId id="298" r:id="rId19"/>
    <p:sldId id="299" r:id="rId20"/>
    <p:sldId id="300" r:id="rId21"/>
    <p:sldId id="301" r:id="rId22"/>
    <p:sldId id="302" r:id="rId23"/>
    <p:sldId id="303" r:id="rId24"/>
    <p:sldId id="311" r:id="rId25"/>
    <p:sldId id="307" r:id="rId26"/>
    <p:sldId id="268" r:id="rId27"/>
    <p:sldId id="269" r:id="rId28"/>
    <p:sldId id="270" r:id="rId29"/>
    <p:sldId id="271" r:id="rId30"/>
    <p:sldId id="272" r:id="rId31"/>
    <p:sldId id="273" r:id="rId32"/>
    <p:sldId id="274" r:id="rId33"/>
    <p:sldId id="308" r:id="rId34"/>
    <p:sldId id="263" r:id="rId35"/>
    <p:sldId id="264" r:id="rId36"/>
    <p:sldId id="304" r:id="rId37"/>
    <p:sldId id="305" r:id="rId38"/>
    <p:sldId id="306" r:id="rId39"/>
    <p:sldId id="316" r:id="rId40"/>
    <p:sldId id="265" r:id="rId41"/>
    <p:sldId id="266" r:id="rId42"/>
    <p:sldId id="256"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 id="287" r:id="rId56"/>
    <p:sldId id="288" r:id="rId57"/>
    <p:sldId id="289" r:id="rId58"/>
    <p:sldId id="290" r:id="rId59"/>
    <p:sldId id="291" r:id="rId60"/>
    <p:sldId id="292" r:id="rId61"/>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B8B1B9-5103-A648-8A93-6FAB0812372D}" v="2" dt="2022-04-16T04:59:26.433"/>
    <p1510:client id="{F680EFE9-687A-4649-8CD7-2791E31DB7DE}" v="274" dt="2022-04-16T05:09:52.67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254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ff" i="off">
        <a:font>
          <a:latin typeface="Graphik Medium"/>
          <a:ea typeface="Graphik Medium"/>
          <a:cs typeface="Graphik Medium"/>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9A9A9"/>
              </a:solidFill>
              <a:prstDash val="solid"/>
              <a:miter lim="400000"/>
            </a:ln>
          </a:top>
          <a:bottom>
            <a:ln w="381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381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1"/>
  </p:normalViewPr>
  <p:slideViewPr>
    <p:cSldViewPr snapToGrid="0">
      <p:cViewPr varScale="1">
        <p:scale>
          <a:sx n="53" d="100"/>
          <a:sy n="53" d="100"/>
        </p:scale>
        <p:origin x="79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24aa322e40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24aa322e40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24aa322e4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24aa322e4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24aa322e40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24aa322e4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4aa322e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24aa322e4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1d09ac8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1d09ac8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2485cbb59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2485cbb59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85cbb590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85cbb590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1b16e00af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1b16e00af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2485cbb590_0_1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2485cbb590_0_1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24aa322e4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24aa322e4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1b16e00af3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1b16e00af3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485cbb590_0_1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2485cbb590_0_1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2485cbb590_0_1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2485cbb590_0_1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485cbb590_0_1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2485cbb590_0_1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485cbb590_0_1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2485cbb590_0_1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2485cbb590_0_1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2485cbb590_0_1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2485cbb590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2485cbb590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1b16e00af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1b16e00af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1b16e00af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1b16e00af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1b16e00af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1b16e00af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24aa322e4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24aa322e4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1b16e00af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1b16e00af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1b16e00af3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1b16e00af3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1b16e00af3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1b16e00af3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24aa322e4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24aa322e4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24aa322e4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24aa322e4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21d09ac87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21d09ac87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21d09ac87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21d09ac87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24aa322e4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24aa322e4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4aa322e4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24aa322e4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00400" y="4773488"/>
            <a:ext cx="17983200" cy="3291840"/>
          </a:xfrm>
          <a:solidFill>
            <a:srgbClr val="FFFFFF"/>
          </a:solidFill>
          <a:ln w="38100">
            <a:solidFill>
              <a:srgbClr val="404040"/>
            </a:solidFill>
          </a:ln>
        </p:spPr>
        <p:txBody>
          <a:bodyPr lIns="274320" rIns="274320" anchor="ctr" anchorCtr="1">
            <a:normAutofit/>
          </a:bodyPr>
          <a:lstStyle>
            <a:lvl1pPr algn="ctr">
              <a:defRPr sz="7600">
                <a:solidFill>
                  <a:srgbClr val="262626"/>
                </a:solidFill>
              </a:defRPr>
            </a:lvl1pPr>
          </a:lstStyle>
          <a:p>
            <a:r>
              <a:rPr lang="en-GB"/>
              <a:t>Click to edit Master title style</a:t>
            </a:r>
            <a:endParaRPr lang="en-US"/>
          </a:p>
        </p:txBody>
      </p:sp>
      <p:sp>
        <p:nvSpPr>
          <p:cNvPr id="3" name="Subtitle 2"/>
          <p:cNvSpPr>
            <a:spLocks noGrp="1"/>
          </p:cNvSpPr>
          <p:nvPr>
            <p:ph type="subTitle" idx="1"/>
          </p:nvPr>
        </p:nvSpPr>
        <p:spPr>
          <a:xfrm>
            <a:off x="5390388" y="8705088"/>
            <a:ext cx="13603224" cy="2479788"/>
          </a:xfrm>
          <a:noFill/>
        </p:spPr>
        <p:txBody>
          <a:bodyPr>
            <a:normAutofit/>
          </a:bodyPr>
          <a:lstStyle>
            <a:lvl1pPr marL="0" indent="0" algn="ctr">
              <a:buNone/>
              <a:defRPr sz="4000">
                <a:solidFill>
                  <a:schemeClr val="tx1">
                    <a:lumMod val="75000"/>
                    <a:lumOff val="25000"/>
                  </a:schemeClr>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EA0C0817-A112-4847-8014-A94B7D2A4EA3}" type="datetime1">
              <a:rPr lang="en-US" smtClean="0"/>
              <a:t>9/16/22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25241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9F9C37B-1D36-470B-8223-D6C91242EC14}" type="datetimeFigureOut">
              <a:rPr lang="en-US" smtClean="0"/>
              <a:t>9/16/22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376596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306224" y="1874520"/>
            <a:ext cx="2597216" cy="996696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462273" y="1874520"/>
            <a:ext cx="12396978" cy="996696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7C6F52A-A82B-47A2-A83A-8C4C91F2D59F}" type="datetimeFigureOut">
              <a:rPr lang="en-US" smtClean="0"/>
              <a:t>9/16/22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272478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988149250_2145x1620.jpg"/>
          <p:cNvSpPr>
            <a:spLocks noGrp="1"/>
          </p:cNvSpPr>
          <p:nvPr>
            <p:ph type="pic" idx="21"/>
          </p:nvPr>
        </p:nvSpPr>
        <p:spPr>
          <a:xfrm>
            <a:off x="10185400" y="0"/>
            <a:ext cx="18161000" cy="13716000"/>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r>
              <a:t>Slide Title</a:t>
            </a:r>
          </a:p>
        </p:txBody>
      </p:sp>
      <p:sp>
        <p:nvSpPr>
          <p:cNvPr id="62" name="Body Level One…"/>
          <p:cNvSpPr txBox="1">
            <a:spLocks noGrp="1"/>
          </p:cNvSpPr>
          <p:nvPr>
            <p:ph type="body" sz="half" idx="1" hasCustomPrompt="1"/>
          </p:nvPr>
        </p:nvSpPr>
        <p:spPr>
          <a:xfrm>
            <a:off x="1270000" y="4267200"/>
            <a:ext cx="9652000" cy="8432800"/>
          </a:xfrm>
          <a:prstGeom prst="rect">
            <a:avLst/>
          </a:prstGeom>
        </p:spPr>
        <p:txBody>
          <a:bodyPr/>
          <a:lstStyle/>
          <a:p>
            <a:r>
              <a:t>Slide bullet text</a:t>
            </a:r>
          </a:p>
          <a:p>
            <a:pPr lvl="1"/>
            <a:endParaRPr/>
          </a:p>
          <a:p>
            <a:pPr lvl="2"/>
            <a:endParaRPr/>
          </a:p>
          <a:p>
            <a:pPr lvl="3"/>
            <a:endParaRPr/>
          </a:p>
          <a:p>
            <a:pPr lvl="4"/>
            <a:endParaRPr/>
          </a:p>
        </p:txBody>
      </p:sp>
      <p:sp>
        <p:nvSpPr>
          <p:cNvPr id="63" name="Slide Subtitle"/>
          <p:cNvSpPr txBox="1">
            <a:spLocks noGrp="1"/>
          </p:cNvSpPr>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latin typeface="Graphik-Medium"/>
                <a:ea typeface="Graphik-Medium"/>
                <a:cs typeface="Graphik-Medium"/>
                <a:sym typeface="Graphik Medium"/>
              </a:defRPr>
            </a:lvl1pPr>
          </a:lstStyle>
          <a:p>
            <a:r>
              <a:t>Slide Subtitle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337681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latin typeface="Graphik-Medium"/>
                <a:ea typeface="Graphik-Medium"/>
                <a:cs typeface="Graphik-Medium"/>
                <a:sym typeface="Graphik Medium"/>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7734967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3460000" y="1050000"/>
            <a:ext cx="18770400" cy="24376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6400"/>
            </a:lvl1pPr>
            <a:lvl2pPr lvl="1">
              <a:spcBef>
                <a:spcPts val="0"/>
              </a:spcBef>
              <a:spcAft>
                <a:spcPts val="0"/>
              </a:spcAft>
              <a:buSzPts val="2400"/>
              <a:buNone/>
              <a:defRPr sz="6400"/>
            </a:lvl2pPr>
            <a:lvl3pPr lvl="2">
              <a:spcBef>
                <a:spcPts val="0"/>
              </a:spcBef>
              <a:spcAft>
                <a:spcPts val="0"/>
              </a:spcAft>
              <a:buSzPts val="2400"/>
              <a:buNone/>
              <a:defRPr sz="6400"/>
            </a:lvl3pPr>
            <a:lvl4pPr lvl="3">
              <a:spcBef>
                <a:spcPts val="0"/>
              </a:spcBef>
              <a:spcAft>
                <a:spcPts val="0"/>
              </a:spcAft>
              <a:buSzPts val="2400"/>
              <a:buNone/>
              <a:defRPr sz="6400"/>
            </a:lvl4pPr>
            <a:lvl5pPr lvl="4">
              <a:spcBef>
                <a:spcPts val="0"/>
              </a:spcBef>
              <a:spcAft>
                <a:spcPts val="0"/>
              </a:spcAft>
              <a:buSzPts val="2400"/>
              <a:buNone/>
              <a:defRPr sz="6400"/>
            </a:lvl5pPr>
            <a:lvl6pPr lvl="5">
              <a:spcBef>
                <a:spcPts val="0"/>
              </a:spcBef>
              <a:spcAft>
                <a:spcPts val="0"/>
              </a:spcAft>
              <a:buSzPts val="2400"/>
              <a:buNone/>
              <a:defRPr sz="6400"/>
            </a:lvl6pPr>
            <a:lvl7pPr lvl="6">
              <a:spcBef>
                <a:spcPts val="0"/>
              </a:spcBef>
              <a:spcAft>
                <a:spcPts val="0"/>
              </a:spcAft>
              <a:buSzPts val="2400"/>
              <a:buNone/>
              <a:defRPr sz="6400"/>
            </a:lvl7pPr>
            <a:lvl8pPr lvl="7">
              <a:spcBef>
                <a:spcPts val="0"/>
              </a:spcBef>
              <a:spcAft>
                <a:spcPts val="0"/>
              </a:spcAft>
              <a:buSzPts val="2400"/>
              <a:buNone/>
              <a:defRPr sz="6400"/>
            </a:lvl8pPr>
            <a:lvl9pPr lvl="8">
              <a:spcBef>
                <a:spcPts val="0"/>
              </a:spcBef>
              <a:spcAft>
                <a:spcPts val="0"/>
              </a:spcAft>
              <a:buSzPts val="2400"/>
              <a:buNone/>
              <a:defRPr sz="6400"/>
            </a:lvl9pPr>
          </a:lstStyle>
          <a:p>
            <a:endParaRPr/>
          </a:p>
        </p:txBody>
      </p:sp>
      <p:sp>
        <p:nvSpPr>
          <p:cNvPr id="46" name="Google Shape;46;p4"/>
          <p:cNvSpPr txBox="1">
            <a:spLocks noGrp="1"/>
          </p:cNvSpPr>
          <p:nvPr>
            <p:ph type="body" idx="1"/>
          </p:nvPr>
        </p:nvSpPr>
        <p:spPr>
          <a:xfrm>
            <a:off x="3460000" y="4180133"/>
            <a:ext cx="18770400" cy="7763200"/>
          </a:xfrm>
          <a:prstGeom prst="rect">
            <a:avLst/>
          </a:prstGeom>
        </p:spPr>
        <p:txBody>
          <a:bodyPr spcFirstLastPara="1" wrap="square" lIns="91425" tIns="91425" rIns="91425" bIns="91425" anchor="t" anchorCtr="0">
            <a:normAutofit/>
          </a:bodyPr>
          <a:lstStyle>
            <a:lvl1pPr marL="1219215" lvl="0" indent="-829744">
              <a:spcBef>
                <a:spcPts val="0"/>
              </a:spcBef>
              <a:spcAft>
                <a:spcPts val="0"/>
              </a:spcAft>
              <a:buSzPts val="1300"/>
              <a:buChar char="●"/>
              <a:defRPr/>
            </a:lvl1pPr>
            <a:lvl2pPr marL="2438430" lvl="1" indent="-795877">
              <a:spcBef>
                <a:spcPts val="0"/>
              </a:spcBef>
              <a:spcAft>
                <a:spcPts val="0"/>
              </a:spcAft>
              <a:buSzPts val="1100"/>
              <a:buChar char="○"/>
              <a:defRPr/>
            </a:lvl2pPr>
            <a:lvl3pPr marL="3657646" lvl="2" indent="-795877">
              <a:spcBef>
                <a:spcPts val="0"/>
              </a:spcBef>
              <a:spcAft>
                <a:spcPts val="0"/>
              </a:spcAft>
              <a:buSzPts val="1100"/>
              <a:buChar char="■"/>
              <a:defRPr/>
            </a:lvl3pPr>
            <a:lvl4pPr marL="4876861" lvl="3" indent="-795877">
              <a:spcBef>
                <a:spcPts val="0"/>
              </a:spcBef>
              <a:spcAft>
                <a:spcPts val="0"/>
              </a:spcAft>
              <a:buSzPts val="1100"/>
              <a:buChar char="●"/>
              <a:defRPr/>
            </a:lvl4pPr>
            <a:lvl5pPr marL="6096076" lvl="4" indent="-795877">
              <a:spcBef>
                <a:spcPts val="0"/>
              </a:spcBef>
              <a:spcAft>
                <a:spcPts val="0"/>
              </a:spcAft>
              <a:buSzPts val="1100"/>
              <a:buChar char="○"/>
              <a:defRPr/>
            </a:lvl5pPr>
            <a:lvl6pPr marL="7315291" lvl="5" indent="-795877">
              <a:spcBef>
                <a:spcPts val="0"/>
              </a:spcBef>
              <a:spcAft>
                <a:spcPts val="0"/>
              </a:spcAft>
              <a:buSzPts val="1100"/>
              <a:buChar char="■"/>
              <a:defRPr/>
            </a:lvl6pPr>
            <a:lvl7pPr marL="8534507" lvl="6" indent="-795877">
              <a:spcBef>
                <a:spcPts val="0"/>
              </a:spcBef>
              <a:spcAft>
                <a:spcPts val="0"/>
              </a:spcAft>
              <a:buSzPts val="1100"/>
              <a:buChar char="●"/>
              <a:defRPr/>
            </a:lvl7pPr>
            <a:lvl8pPr marL="9753722" lvl="7" indent="-795877">
              <a:spcBef>
                <a:spcPts val="0"/>
              </a:spcBef>
              <a:spcAft>
                <a:spcPts val="0"/>
              </a:spcAft>
              <a:buSzPts val="1100"/>
              <a:buChar char="○"/>
              <a:defRPr/>
            </a:lvl8pPr>
            <a:lvl9pPr marL="10972937" lvl="8" indent="-795877">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22593221" y="12435245"/>
            <a:ext cx="1463200" cy="1049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4151516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8"/>
        <p:cNvGrpSpPr/>
        <p:nvPr/>
      </p:nvGrpSpPr>
      <p:grpSpPr>
        <a:xfrm>
          <a:off x="0" y="0"/>
          <a:ext cx="0" cy="0"/>
          <a:chOff x="0" y="0"/>
          <a:chExt cx="0" cy="0"/>
        </a:xfrm>
      </p:grpSpPr>
      <p:sp>
        <p:nvSpPr>
          <p:cNvPr id="52" name="Google Shape;52;p5"/>
          <p:cNvSpPr txBox="1">
            <a:spLocks noGrp="1"/>
          </p:cNvSpPr>
          <p:nvPr>
            <p:ph type="title"/>
          </p:nvPr>
        </p:nvSpPr>
        <p:spPr>
          <a:xfrm>
            <a:off x="3460000" y="1050000"/>
            <a:ext cx="18770400" cy="24376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6400"/>
            </a:lvl1pPr>
            <a:lvl2pPr lvl="1">
              <a:spcBef>
                <a:spcPts val="0"/>
              </a:spcBef>
              <a:spcAft>
                <a:spcPts val="0"/>
              </a:spcAft>
              <a:buSzPts val="2400"/>
              <a:buNone/>
              <a:defRPr sz="6400"/>
            </a:lvl2pPr>
            <a:lvl3pPr lvl="2">
              <a:spcBef>
                <a:spcPts val="0"/>
              </a:spcBef>
              <a:spcAft>
                <a:spcPts val="0"/>
              </a:spcAft>
              <a:buSzPts val="2400"/>
              <a:buNone/>
              <a:defRPr sz="6400"/>
            </a:lvl3pPr>
            <a:lvl4pPr lvl="3">
              <a:spcBef>
                <a:spcPts val="0"/>
              </a:spcBef>
              <a:spcAft>
                <a:spcPts val="0"/>
              </a:spcAft>
              <a:buSzPts val="2400"/>
              <a:buNone/>
              <a:defRPr sz="6400"/>
            </a:lvl4pPr>
            <a:lvl5pPr lvl="4">
              <a:spcBef>
                <a:spcPts val="0"/>
              </a:spcBef>
              <a:spcAft>
                <a:spcPts val="0"/>
              </a:spcAft>
              <a:buSzPts val="2400"/>
              <a:buNone/>
              <a:defRPr sz="6400"/>
            </a:lvl5pPr>
            <a:lvl6pPr lvl="5">
              <a:spcBef>
                <a:spcPts val="0"/>
              </a:spcBef>
              <a:spcAft>
                <a:spcPts val="0"/>
              </a:spcAft>
              <a:buSzPts val="2400"/>
              <a:buNone/>
              <a:defRPr sz="6400"/>
            </a:lvl6pPr>
            <a:lvl7pPr lvl="6">
              <a:spcBef>
                <a:spcPts val="0"/>
              </a:spcBef>
              <a:spcAft>
                <a:spcPts val="0"/>
              </a:spcAft>
              <a:buSzPts val="2400"/>
              <a:buNone/>
              <a:defRPr sz="6400"/>
            </a:lvl7pPr>
            <a:lvl8pPr lvl="7">
              <a:spcBef>
                <a:spcPts val="0"/>
              </a:spcBef>
              <a:spcAft>
                <a:spcPts val="0"/>
              </a:spcAft>
              <a:buSzPts val="2400"/>
              <a:buNone/>
              <a:defRPr sz="6400"/>
            </a:lvl8pPr>
            <a:lvl9pPr lvl="8">
              <a:spcBef>
                <a:spcPts val="0"/>
              </a:spcBef>
              <a:spcAft>
                <a:spcPts val="0"/>
              </a:spcAft>
              <a:buSzPts val="2400"/>
              <a:buNone/>
              <a:defRPr sz="6400"/>
            </a:lvl9pPr>
          </a:lstStyle>
          <a:p>
            <a:endParaRPr/>
          </a:p>
        </p:txBody>
      </p:sp>
      <p:sp>
        <p:nvSpPr>
          <p:cNvPr id="53" name="Google Shape;53;p5"/>
          <p:cNvSpPr txBox="1">
            <a:spLocks noGrp="1"/>
          </p:cNvSpPr>
          <p:nvPr>
            <p:ph type="body" idx="1"/>
          </p:nvPr>
        </p:nvSpPr>
        <p:spPr>
          <a:xfrm>
            <a:off x="3460000" y="4180133"/>
            <a:ext cx="9075200" cy="7763200"/>
          </a:xfrm>
          <a:prstGeom prst="rect">
            <a:avLst/>
          </a:prstGeom>
        </p:spPr>
        <p:txBody>
          <a:bodyPr spcFirstLastPara="1" wrap="square" lIns="91425" tIns="91425" rIns="91425" bIns="91425" anchor="t" anchorCtr="0">
            <a:normAutofit/>
          </a:bodyPr>
          <a:lstStyle>
            <a:lvl1pPr marL="1219215" lvl="0" indent="-829744">
              <a:spcBef>
                <a:spcPts val="0"/>
              </a:spcBef>
              <a:spcAft>
                <a:spcPts val="0"/>
              </a:spcAft>
              <a:buSzPts val="1300"/>
              <a:buChar char="●"/>
              <a:defRPr/>
            </a:lvl1pPr>
            <a:lvl2pPr marL="2438430" lvl="1" indent="-795877">
              <a:spcBef>
                <a:spcPts val="0"/>
              </a:spcBef>
              <a:spcAft>
                <a:spcPts val="0"/>
              </a:spcAft>
              <a:buSzPts val="1100"/>
              <a:buChar char="○"/>
              <a:defRPr/>
            </a:lvl2pPr>
            <a:lvl3pPr marL="3657646" lvl="2" indent="-795877">
              <a:spcBef>
                <a:spcPts val="0"/>
              </a:spcBef>
              <a:spcAft>
                <a:spcPts val="0"/>
              </a:spcAft>
              <a:buSzPts val="1100"/>
              <a:buChar char="■"/>
              <a:defRPr/>
            </a:lvl3pPr>
            <a:lvl4pPr marL="4876861" lvl="3" indent="-795877">
              <a:spcBef>
                <a:spcPts val="0"/>
              </a:spcBef>
              <a:spcAft>
                <a:spcPts val="0"/>
              </a:spcAft>
              <a:buSzPts val="1100"/>
              <a:buChar char="●"/>
              <a:defRPr/>
            </a:lvl4pPr>
            <a:lvl5pPr marL="6096076" lvl="4" indent="-795877">
              <a:spcBef>
                <a:spcPts val="0"/>
              </a:spcBef>
              <a:spcAft>
                <a:spcPts val="0"/>
              </a:spcAft>
              <a:buSzPts val="1100"/>
              <a:buChar char="○"/>
              <a:defRPr/>
            </a:lvl5pPr>
            <a:lvl6pPr marL="7315291" lvl="5" indent="-795877">
              <a:spcBef>
                <a:spcPts val="0"/>
              </a:spcBef>
              <a:spcAft>
                <a:spcPts val="0"/>
              </a:spcAft>
              <a:buSzPts val="1100"/>
              <a:buChar char="■"/>
              <a:defRPr/>
            </a:lvl6pPr>
            <a:lvl7pPr marL="8534507" lvl="6" indent="-795877">
              <a:spcBef>
                <a:spcPts val="0"/>
              </a:spcBef>
              <a:spcAft>
                <a:spcPts val="0"/>
              </a:spcAft>
              <a:buSzPts val="1100"/>
              <a:buChar char="●"/>
              <a:defRPr/>
            </a:lvl7pPr>
            <a:lvl8pPr marL="9753722" lvl="7" indent="-795877">
              <a:spcBef>
                <a:spcPts val="0"/>
              </a:spcBef>
              <a:spcAft>
                <a:spcPts val="0"/>
              </a:spcAft>
              <a:buSzPts val="1100"/>
              <a:buChar char="○"/>
              <a:defRPr/>
            </a:lvl8pPr>
            <a:lvl9pPr marL="10972937" lvl="8" indent="-795877">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13155256" y="4180133"/>
            <a:ext cx="9075200" cy="7763200"/>
          </a:xfrm>
          <a:prstGeom prst="rect">
            <a:avLst/>
          </a:prstGeom>
        </p:spPr>
        <p:txBody>
          <a:bodyPr spcFirstLastPara="1" wrap="square" lIns="91425" tIns="91425" rIns="91425" bIns="91425" anchor="t" anchorCtr="0">
            <a:normAutofit/>
          </a:bodyPr>
          <a:lstStyle>
            <a:lvl1pPr marL="1219215" lvl="0" indent="-829744">
              <a:spcBef>
                <a:spcPts val="0"/>
              </a:spcBef>
              <a:spcAft>
                <a:spcPts val="0"/>
              </a:spcAft>
              <a:buSzPts val="1300"/>
              <a:buChar char="●"/>
              <a:defRPr/>
            </a:lvl1pPr>
            <a:lvl2pPr marL="2438430" lvl="1" indent="-795877">
              <a:spcBef>
                <a:spcPts val="0"/>
              </a:spcBef>
              <a:spcAft>
                <a:spcPts val="0"/>
              </a:spcAft>
              <a:buSzPts val="1100"/>
              <a:buChar char="○"/>
              <a:defRPr/>
            </a:lvl2pPr>
            <a:lvl3pPr marL="3657646" lvl="2" indent="-795877">
              <a:spcBef>
                <a:spcPts val="0"/>
              </a:spcBef>
              <a:spcAft>
                <a:spcPts val="0"/>
              </a:spcAft>
              <a:buSzPts val="1100"/>
              <a:buChar char="■"/>
              <a:defRPr/>
            </a:lvl3pPr>
            <a:lvl4pPr marL="4876861" lvl="3" indent="-795877">
              <a:spcBef>
                <a:spcPts val="0"/>
              </a:spcBef>
              <a:spcAft>
                <a:spcPts val="0"/>
              </a:spcAft>
              <a:buSzPts val="1100"/>
              <a:buChar char="●"/>
              <a:defRPr/>
            </a:lvl4pPr>
            <a:lvl5pPr marL="6096076" lvl="4" indent="-795877">
              <a:spcBef>
                <a:spcPts val="0"/>
              </a:spcBef>
              <a:spcAft>
                <a:spcPts val="0"/>
              </a:spcAft>
              <a:buSzPts val="1100"/>
              <a:buChar char="○"/>
              <a:defRPr/>
            </a:lvl5pPr>
            <a:lvl6pPr marL="7315291" lvl="5" indent="-795877">
              <a:spcBef>
                <a:spcPts val="0"/>
              </a:spcBef>
              <a:spcAft>
                <a:spcPts val="0"/>
              </a:spcAft>
              <a:buSzPts val="1100"/>
              <a:buChar char="■"/>
              <a:defRPr/>
            </a:lvl6pPr>
            <a:lvl7pPr marL="8534507" lvl="6" indent="-795877">
              <a:spcBef>
                <a:spcPts val="0"/>
              </a:spcBef>
              <a:spcAft>
                <a:spcPts val="0"/>
              </a:spcAft>
              <a:buSzPts val="1100"/>
              <a:buChar char="●"/>
              <a:defRPr/>
            </a:lvl7pPr>
            <a:lvl8pPr marL="9753722" lvl="7" indent="-795877">
              <a:spcBef>
                <a:spcPts val="0"/>
              </a:spcBef>
              <a:spcAft>
                <a:spcPts val="0"/>
              </a:spcAft>
              <a:buSzPts val="1100"/>
              <a:buChar char="○"/>
              <a:defRPr/>
            </a:lvl8pPr>
            <a:lvl9pPr marL="10972937" lvl="8" indent="-795877">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22593221" y="12435245"/>
            <a:ext cx="1463200" cy="1049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750321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7332B432-ACDA-4023-A761-2BAB76577B62}" type="datetime1">
              <a:rPr lang="en-US" smtClean="0"/>
              <a:t>9/16/22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739536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200400" y="4773488"/>
            <a:ext cx="17983200" cy="3291840"/>
          </a:xfrm>
          <a:solidFill>
            <a:srgbClr val="FFFFFF"/>
          </a:solidFill>
          <a:ln w="38100">
            <a:solidFill>
              <a:srgbClr val="404040"/>
            </a:solidFill>
          </a:ln>
        </p:spPr>
        <p:txBody>
          <a:bodyPr lIns="274320" rIns="274320" anchor="ctr" anchorCtr="1">
            <a:normAutofit/>
          </a:bodyPr>
          <a:lstStyle>
            <a:lvl1pPr>
              <a:defRPr sz="7600">
                <a:solidFill>
                  <a:srgbClr val="262626"/>
                </a:solidFill>
              </a:defRPr>
            </a:lvl1pPr>
          </a:lstStyle>
          <a:p>
            <a:r>
              <a:rPr lang="en-GB"/>
              <a:t>Click to edit Master title style</a:t>
            </a:r>
            <a:endParaRPr lang="en-US"/>
          </a:p>
        </p:txBody>
      </p:sp>
      <p:sp>
        <p:nvSpPr>
          <p:cNvPr id="3" name="Text Placeholder 2"/>
          <p:cNvSpPr>
            <a:spLocks noGrp="1"/>
          </p:cNvSpPr>
          <p:nvPr>
            <p:ph type="body" idx="1"/>
          </p:nvPr>
        </p:nvSpPr>
        <p:spPr>
          <a:xfrm>
            <a:off x="5390388" y="8704930"/>
            <a:ext cx="13603224" cy="2530164"/>
          </a:xfrm>
        </p:spPr>
        <p:txBody>
          <a:bodyPr anchor="t" anchorCtr="1">
            <a:normAutofit/>
          </a:bodyPr>
          <a:lstStyle>
            <a:lvl1pPr marL="0" indent="0">
              <a:buNone/>
              <a:defRPr sz="4000">
                <a:solidFill>
                  <a:schemeClr val="tx1"/>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9/16/22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465256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3163825" y="5276088"/>
            <a:ext cx="8543542" cy="620396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12676631" y="5276088"/>
            <a:ext cx="8540494" cy="620396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Date Placeholder 7"/>
          <p:cNvSpPr>
            <a:spLocks noGrp="1"/>
          </p:cNvSpPr>
          <p:nvPr>
            <p:ph type="dt" sz="half" idx="10"/>
          </p:nvPr>
        </p:nvSpPr>
        <p:spPr/>
        <p:txBody>
          <a:bodyPr/>
          <a:lstStyle/>
          <a:p>
            <a:fld id="{AB134690-1557-4C89-A502-4959FE7FAD70}" type="datetimeFigureOut">
              <a:rPr lang="en-US" smtClean="0"/>
              <a:t>9/16/22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420638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66872" y="4626867"/>
            <a:ext cx="8540496" cy="1408174"/>
          </a:xfrm>
        </p:spPr>
        <p:txBody>
          <a:bodyPr anchor="b" anchorCtr="1">
            <a:normAutofit/>
          </a:bodyPr>
          <a:lstStyle>
            <a:lvl1pPr marL="0" indent="0" algn="ctr">
              <a:buNone/>
              <a:defRPr sz="3800" b="0" cap="all" spc="200" baseline="0">
                <a:solidFill>
                  <a:schemeClr val="tx2"/>
                </a:solidFill>
              </a:defRPr>
            </a:lvl1pPr>
            <a:lvl2pPr marL="914400" indent="0">
              <a:buNone/>
              <a:defRPr sz="38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GB"/>
              <a:t>Click to edit Master text styles</a:t>
            </a:r>
          </a:p>
        </p:txBody>
      </p:sp>
      <p:sp>
        <p:nvSpPr>
          <p:cNvPr id="4" name="Content Placeholder 3"/>
          <p:cNvSpPr>
            <a:spLocks noGrp="1"/>
          </p:cNvSpPr>
          <p:nvPr>
            <p:ph sz="half" idx="2"/>
          </p:nvPr>
        </p:nvSpPr>
        <p:spPr>
          <a:xfrm>
            <a:off x="3166872" y="6286500"/>
            <a:ext cx="8540496" cy="51935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p:cNvSpPr>
            <a:spLocks noGrp="1"/>
          </p:cNvSpPr>
          <p:nvPr>
            <p:ph sz="quarter" idx="4"/>
          </p:nvPr>
        </p:nvSpPr>
        <p:spPr>
          <a:xfrm>
            <a:off x="12676632" y="6286500"/>
            <a:ext cx="8506968" cy="519355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Text Placeholder 4"/>
          <p:cNvSpPr>
            <a:spLocks noGrp="1"/>
          </p:cNvSpPr>
          <p:nvPr>
            <p:ph type="body" sz="quarter" idx="13"/>
          </p:nvPr>
        </p:nvSpPr>
        <p:spPr>
          <a:xfrm>
            <a:off x="12676632" y="4626867"/>
            <a:ext cx="8540496" cy="1408174"/>
          </a:xfrm>
        </p:spPr>
        <p:txBody>
          <a:bodyPr anchor="b" anchorCtr="1">
            <a:normAutofit/>
          </a:bodyPr>
          <a:lstStyle>
            <a:lvl1pPr marL="0" indent="0" algn="ctr">
              <a:buNone/>
              <a:defRPr sz="3800" b="0" cap="all" spc="200" baseline="0">
                <a:solidFill>
                  <a:schemeClr val="tx2"/>
                </a:solidFill>
              </a:defRPr>
            </a:lvl1pPr>
            <a:lvl2pPr marL="914400" indent="0">
              <a:buNone/>
              <a:defRPr sz="38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GB"/>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9/16/22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
        <p:nvSpPr>
          <p:cNvPr id="10" name="Title 9"/>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977566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E1037C31-9E7A-4F99-8774-A0E530DE1A42}" type="datetimeFigureOut">
              <a:rPr lang="en-US" smtClean="0"/>
              <a:t>9/16/22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62427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9/16/22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467551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12192000" y="0"/>
            <a:ext cx="1219200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09344" y="4487657"/>
            <a:ext cx="8973312" cy="2282994"/>
          </a:xfrm>
          <a:solidFill>
            <a:srgbClr val="FFFFFF"/>
          </a:solidFill>
          <a:ln>
            <a:solidFill>
              <a:srgbClr val="404040"/>
            </a:solidFill>
          </a:ln>
        </p:spPr>
        <p:txBody>
          <a:bodyPr anchor="ctr" anchorCtr="1">
            <a:normAutofit/>
          </a:bodyPr>
          <a:lstStyle>
            <a:lvl1pPr>
              <a:defRPr sz="4400">
                <a:solidFill>
                  <a:srgbClr val="262626"/>
                </a:solidFill>
              </a:defRPr>
            </a:lvl1pPr>
          </a:lstStyle>
          <a:p>
            <a:r>
              <a:rPr lang="en-GB"/>
              <a:t>Click to edit Master title style</a:t>
            </a:r>
            <a:endParaRPr lang="en-US"/>
          </a:p>
        </p:txBody>
      </p:sp>
      <p:sp>
        <p:nvSpPr>
          <p:cNvPr id="3" name="Content Placeholder 2"/>
          <p:cNvSpPr>
            <a:spLocks noGrp="1"/>
          </p:cNvSpPr>
          <p:nvPr>
            <p:ph idx="1"/>
          </p:nvPr>
        </p:nvSpPr>
        <p:spPr>
          <a:xfrm>
            <a:off x="13472160" y="1609344"/>
            <a:ext cx="9631680" cy="10497312"/>
          </a:xfrm>
        </p:spPr>
        <p:txBody>
          <a:bodyPr>
            <a:normAutofit/>
          </a:bodyPr>
          <a:lstStyle>
            <a:lvl1pPr>
              <a:defRPr sz="3800">
                <a:solidFill>
                  <a:schemeClr val="tx1"/>
                </a:solidFill>
              </a:defRPr>
            </a:lvl1pPr>
            <a:lvl2pPr>
              <a:defRPr sz="3200">
                <a:solidFill>
                  <a:schemeClr val="tx1"/>
                </a:solidFill>
              </a:defRPr>
            </a:lvl2pPr>
            <a:lvl3pPr>
              <a:defRPr sz="3200">
                <a:solidFill>
                  <a:schemeClr val="tx1"/>
                </a:solidFill>
              </a:defRPr>
            </a:lvl3pPr>
            <a:lvl4pPr>
              <a:defRPr sz="3200">
                <a:solidFill>
                  <a:schemeClr val="tx1"/>
                </a:solidFill>
              </a:defRPr>
            </a:lvl4pPr>
            <a:lvl5pPr>
              <a:defRPr sz="3200">
                <a:solidFill>
                  <a:schemeClr val="tx1"/>
                </a:solidFill>
              </a:defRPr>
            </a:lvl5pPr>
            <a:lvl6pPr>
              <a:defRPr sz="3200"/>
            </a:lvl6pPr>
            <a:lvl7pPr>
              <a:defRPr sz="3200"/>
            </a:lvl7pPr>
            <a:lvl8pPr>
              <a:defRPr sz="3200"/>
            </a:lvl8pPr>
            <a:lvl9pPr>
              <a:defRPr sz="3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2231136" y="7099836"/>
            <a:ext cx="7589520" cy="4388072"/>
          </a:xfrm>
        </p:spPr>
        <p:txBody>
          <a:bodyPr anchor="t" anchorCtr="1">
            <a:normAutofit/>
          </a:bodyPr>
          <a:lstStyle>
            <a:lvl1pPr marL="0" indent="0" algn="ctr">
              <a:buNone/>
              <a:defRPr sz="3000">
                <a:solidFill>
                  <a:schemeClr val="tx1"/>
                </a:solidFill>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GB"/>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9/16/22</a:t>
            </a:fld>
            <a:endParaRPr lang="en-US"/>
          </a:p>
        </p:txBody>
      </p:sp>
      <p:sp>
        <p:nvSpPr>
          <p:cNvPr id="10" name="Footer Placeholder 9"/>
          <p:cNvSpPr>
            <a:spLocks noGrp="1"/>
          </p:cNvSpPr>
          <p:nvPr>
            <p:ph type="ftr" sz="quarter" idx="11"/>
          </p:nvPr>
        </p:nvSpPr>
        <p:spPr>
          <a:xfrm>
            <a:off x="1609345" y="12472416"/>
            <a:ext cx="10249594" cy="640080"/>
          </a:xfrm>
        </p:spPr>
        <p:txBody>
          <a:bodyPr/>
          <a:lstStyle>
            <a:lvl1pPr>
              <a:defRPr>
                <a:solidFill>
                  <a:schemeClr val="tx1">
                    <a:alpha val="70000"/>
                  </a:schemeClr>
                </a:solidFill>
              </a:defRPr>
            </a:lvl1pPr>
          </a:lstStyle>
          <a:p>
            <a:endParaRPr lang="en-US"/>
          </a:p>
        </p:txBody>
      </p:sp>
      <p:sp>
        <p:nvSpPr>
          <p:cNvPr id="11" name="Slide Number Placeholder 10"/>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620016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7046" y="4487656"/>
            <a:ext cx="8989996" cy="2269280"/>
          </a:xfrm>
          <a:solidFill>
            <a:srgbClr val="FFFFFF"/>
          </a:solidFill>
          <a:ln>
            <a:solidFill>
              <a:srgbClr val="404040"/>
            </a:solidFill>
          </a:ln>
        </p:spPr>
        <p:txBody>
          <a:bodyPr anchor="ctr" anchorCtr="1">
            <a:noAutofit/>
          </a:bodyPr>
          <a:lstStyle>
            <a:lvl1pPr>
              <a:defRPr sz="4400">
                <a:solidFill>
                  <a:srgbClr val="262626"/>
                </a:solidFill>
              </a:defRPr>
            </a:lvl1pPr>
          </a:lstStyle>
          <a:p>
            <a:r>
              <a:rPr lang="en-GB"/>
              <a:t>Click to edit Master title style</a:t>
            </a:r>
            <a:endParaRPr lang="en-US"/>
          </a:p>
        </p:txBody>
      </p:sp>
      <p:sp>
        <p:nvSpPr>
          <p:cNvPr id="3" name="Picture Placeholder 2"/>
          <p:cNvSpPr>
            <a:spLocks noGrp="1" noChangeAspect="1"/>
          </p:cNvSpPr>
          <p:nvPr>
            <p:ph type="pic" idx="1"/>
          </p:nvPr>
        </p:nvSpPr>
        <p:spPr>
          <a:xfrm>
            <a:off x="12191999" y="0"/>
            <a:ext cx="12204194" cy="13716000"/>
          </a:xfrm>
          <a:solidFill>
            <a:schemeClr val="bg1">
              <a:lumMod val="85000"/>
            </a:schemeClr>
          </a:solidFill>
        </p:spPr>
        <p:txBody>
          <a:bodyPr anchor="t"/>
          <a:lstStyle>
            <a:lvl1pPr marL="0" indent="0">
              <a:buNone/>
              <a:defRPr sz="6400">
                <a:solidFill>
                  <a:schemeClr val="bg1">
                    <a:lumMod val="50000"/>
                  </a:schemeClr>
                </a:solidFill>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GB"/>
              <a:t>Click icon to add picture</a:t>
            </a:r>
            <a:endParaRPr lang="en-US"/>
          </a:p>
        </p:txBody>
      </p:sp>
      <p:sp>
        <p:nvSpPr>
          <p:cNvPr id="4" name="Text Placeholder 3"/>
          <p:cNvSpPr>
            <a:spLocks noGrp="1"/>
          </p:cNvSpPr>
          <p:nvPr>
            <p:ph type="body" sz="half" idx="2"/>
          </p:nvPr>
        </p:nvSpPr>
        <p:spPr>
          <a:xfrm>
            <a:off x="2231136" y="7099837"/>
            <a:ext cx="7589520" cy="4388074"/>
          </a:xfrm>
        </p:spPr>
        <p:txBody>
          <a:bodyPr anchor="t" anchorCtr="1">
            <a:normAutofit/>
          </a:bodyPr>
          <a:lstStyle>
            <a:lvl1pPr marL="0" indent="0" algn="ctr">
              <a:buNone/>
              <a:defRPr sz="3000">
                <a:solidFill>
                  <a:schemeClr val="tx1"/>
                </a:solidFill>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9/16/22</a:t>
            </a:fld>
            <a:endParaRPr lang="en-US"/>
          </a:p>
        </p:txBody>
      </p:sp>
      <p:sp>
        <p:nvSpPr>
          <p:cNvPr id="9" name="Footer Placeholder 8"/>
          <p:cNvSpPr>
            <a:spLocks noGrp="1"/>
          </p:cNvSpPr>
          <p:nvPr>
            <p:ph type="ftr" sz="quarter" idx="11"/>
          </p:nvPr>
        </p:nvSpPr>
        <p:spPr>
          <a:xfrm>
            <a:off x="1609345" y="12472416"/>
            <a:ext cx="10249594" cy="640080"/>
          </a:xfrm>
        </p:spPr>
        <p:txBody>
          <a:bodyPr/>
          <a:lstStyle>
            <a:lvl1pPr>
              <a:defRPr>
                <a:solidFill>
                  <a:schemeClr val="tx1">
                    <a:alpha val="70000"/>
                  </a:schemeClr>
                </a:solidFill>
              </a:defRPr>
            </a:lvl1pPr>
          </a:lstStyle>
          <a:p>
            <a:endParaRPr lang="en-US"/>
          </a:p>
        </p:txBody>
      </p:sp>
      <p:sp>
        <p:nvSpPr>
          <p:cNvPr id="10" name="Slide Number Placeholder 9"/>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1978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62272" y="1929384"/>
            <a:ext cx="15459456" cy="237744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462272" y="5276089"/>
            <a:ext cx="15459456" cy="620396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15642858" y="12477632"/>
            <a:ext cx="5507492" cy="647936"/>
          </a:xfrm>
          <a:prstGeom prst="rect">
            <a:avLst/>
          </a:prstGeom>
        </p:spPr>
        <p:txBody>
          <a:bodyPr vert="horz" lIns="91440" tIns="45720" rIns="91440" bIns="45720" rtlCol="0" anchor="ctr"/>
          <a:lstStyle>
            <a:lvl1pPr algn="r">
              <a:defRPr sz="2100">
                <a:solidFill>
                  <a:schemeClr val="tx1">
                    <a:alpha val="70000"/>
                  </a:schemeClr>
                </a:solidFill>
              </a:defRPr>
            </a:lvl1pPr>
          </a:lstStyle>
          <a:p>
            <a:fld id="{1160EA64-D806-43AC-9DF2-F8C432F32B4C}" type="datetimeFigureOut">
              <a:rPr lang="en-US" smtClean="0"/>
              <a:t>9/16/22</a:t>
            </a:fld>
            <a:endParaRPr lang="en-US"/>
          </a:p>
        </p:txBody>
      </p:sp>
      <p:sp>
        <p:nvSpPr>
          <p:cNvPr id="5" name="Footer Placeholder 4"/>
          <p:cNvSpPr>
            <a:spLocks noGrp="1"/>
          </p:cNvSpPr>
          <p:nvPr>
            <p:ph type="ftr" sz="quarter" idx="3"/>
          </p:nvPr>
        </p:nvSpPr>
        <p:spPr>
          <a:xfrm>
            <a:off x="3200401" y="12472416"/>
            <a:ext cx="11802378" cy="640080"/>
          </a:xfrm>
          <a:prstGeom prst="rect">
            <a:avLst/>
          </a:prstGeom>
        </p:spPr>
        <p:txBody>
          <a:bodyPr vert="horz" lIns="91440" tIns="45720" rIns="91440" bIns="45720" rtlCol="0" anchor="ctr"/>
          <a:lstStyle>
            <a:lvl1pPr algn="l">
              <a:defRPr sz="21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21517844" y="12435840"/>
            <a:ext cx="731520" cy="731520"/>
          </a:xfrm>
          <a:prstGeom prst="ellipse">
            <a:avLst/>
          </a:prstGeom>
          <a:solidFill>
            <a:srgbClr val="1D1D1D">
              <a:alpha val="70000"/>
            </a:srgbClr>
          </a:solidFill>
        </p:spPr>
        <p:txBody>
          <a:bodyPr vert="horz" lIns="18288" tIns="45720" rIns="18288" bIns="45720" rtlCol="0" anchor="ctr">
            <a:noAutofit/>
          </a:bodyPr>
          <a:lstStyle>
            <a:lvl1pPr algn="ctr">
              <a:defRPr sz="2200" spc="0" baseline="0">
                <a:solidFill>
                  <a:srgbClr val="FFFFFF"/>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64725305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Lst>
  <p:txStyles>
    <p:titleStyle>
      <a:lvl1pPr algn="ctr" defTabSz="1828800" rtl="0" eaLnBrk="1" latinLnBrk="0" hangingPunct="1">
        <a:lnSpc>
          <a:spcPct val="90000"/>
        </a:lnSpc>
        <a:spcBef>
          <a:spcPct val="0"/>
        </a:spcBef>
        <a:buNone/>
        <a:defRPr sz="5600" kern="1200" cap="all" spc="400" baseline="0">
          <a:solidFill>
            <a:schemeClr val="tx1">
              <a:lumMod val="85000"/>
              <a:lumOff val="15000"/>
            </a:schemeClr>
          </a:solidFill>
          <a:latin typeface="+mj-lt"/>
          <a:ea typeface="+mj-ea"/>
          <a:cs typeface="+mj-cs"/>
        </a:defRPr>
      </a:lvl1pPr>
    </p:titleStyle>
    <p:bodyStyle>
      <a:lvl1pPr marL="457200" indent="-457200" algn="l" defTabSz="1828800" rtl="0" eaLnBrk="1" latinLnBrk="0" hangingPunct="1">
        <a:lnSpc>
          <a:spcPct val="100000"/>
        </a:lnSpc>
        <a:spcBef>
          <a:spcPts val="2000"/>
        </a:spcBef>
        <a:buClr>
          <a:schemeClr val="accent2"/>
        </a:buClr>
        <a:buFont typeface="Arial" panose="020B0604020202020204" pitchFamily="34" charset="0"/>
        <a:buChar char="•"/>
        <a:defRPr sz="3600" kern="1200">
          <a:solidFill>
            <a:schemeClr val="tx1">
              <a:lumMod val="85000"/>
              <a:lumOff val="15000"/>
            </a:schemeClr>
          </a:solidFill>
          <a:latin typeface="+mn-lt"/>
          <a:ea typeface="+mn-ea"/>
          <a:cs typeface="+mn-cs"/>
        </a:defRPr>
      </a:lvl1pPr>
      <a:lvl2pPr marL="9144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2pPr>
      <a:lvl3pPr marL="13716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3pPr>
      <a:lvl4pPr marL="18288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4pPr>
      <a:lvl5pPr marL="22860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5pPr>
      <a:lvl6pPr marL="2625726"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solidFill>
          <a:latin typeface="+mn-lt"/>
          <a:ea typeface="+mn-ea"/>
          <a:cs typeface="+mn-cs"/>
        </a:defRPr>
      </a:lvl6pPr>
      <a:lvl7pPr marL="2968626"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solidFill>
          <a:latin typeface="+mn-lt"/>
          <a:ea typeface="+mn-ea"/>
          <a:cs typeface="+mn-cs"/>
        </a:defRPr>
      </a:lvl7pPr>
      <a:lvl8pPr marL="33147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baseline="0">
          <a:solidFill>
            <a:schemeClr val="tx1"/>
          </a:solidFill>
          <a:latin typeface="+mn-lt"/>
          <a:ea typeface="+mn-ea"/>
          <a:cs typeface="+mn-cs"/>
        </a:defRPr>
      </a:lvl8pPr>
      <a:lvl9pPr marL="376555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baseline="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SAE_304_stainless_steel" TargetMode="External"/><Relationship Id="rId2" Type="http://schemas.openxmlformats.org/officeDocument/2006/relationships/hyperlink" Target="https://en.wikipedia.org/wiki/American_Iron_and_Steel_Institute" TargetMode="Externa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Krupp" TargetMode="External"/><Relationship Id="rId2" Type="http://schemas.openxmlformats.org/officeDocument/2006/relationships/image" Target="../media/image42.jpeg"/><Relationship Id="rId1" Type="http://schemas.openxmlformats.org/officeDocument/2006/relationships/slideLayout" Target="../slideLayouts/slideLayout12.xml"/><Relationship Id="rId4" Type="http://schemas.openxmlformats.org/officeDocument/2006/relationships/hyperlink" Target="https://en.wikipedia.org/wiki/Austenitic_stainless_steel"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5.jpeg"/></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Marine_grade_stainless" TargetMode="External"/><Relationship Id="rId2" Type="http://schemas.openxmlformats.org/officeDocument/2006/relationships/hyperlink" Target="https://en.wikipedia.org/wiki/SAE_304_stainless_steel"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49.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hyperlink" Target="https://www.mdpi.com/2075-4701/10/11/1472/pdf"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hyperlink" Target="https://encyclopedia.pub/entry/3094" TargetMode="External"/><Relationship Id="rId4" Type="http://schemas.openxmlformats.org/officeDocument/2006/relationships/hyperlink" Target="https://www.totalmateria.com/page.aspx?ID=CheckArticle&amp;site=kts&amp;NM=260"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steel bg.jpeg" descr="steel bg.jpeg"/>
          <p:cNvPicPr>
            <a:picLocks noGrp="1" noChangeAspect="1"/>
          </p:cNvPicPr>
          <p:nvPr>
            <p:ph type="pic" idx="21"/>
          </p:nvPr>
        </p:nvPicPr>
        <p:blipFill rotWithShape="1">
          <a:blip r:embed="rId2"/>
          <a:srcRect l="19088" r="19088"/>
          <a:stretch/>
        </p:blipFill>
        <p:spPr>
          <a:xfrm>
            <a:off x="20" y="10"/>
            <a:ext cx="15075388" cy="13715990"/>
          </a:xfrm>
          <a:prstGeom prst="rect">
            <a:avLst/>
          </a:prstGeom>
        </p:spPr>
      </p:pic>
      <p:sp>
        <p:nvSpPr>
          <p:cNvPr id="156" name="G4 - Stainless Steel"/>
          <p:cNvSpPr txBox="1">
            <a:spLocks noGrp="1"/>
          </p:cNvSpPr>
          <p:nvPr>
            <p:ph type="title"/>
          </p:nvPr>
        </p:nvSpPr>
        <p:spPr>
          <a:xfrm>
            <a:off x="1609344" y="5688736"/>
            <a:ext cx="11856720" cy="2377440"/>
          </a:xfrm>
          <a:prstGeom prst="rect">
            <a:avLst/>
          </a:prstGeom>
          <a:solidFill>
            <a:schemeClr val="bg1">
              <a:alpha val="80000"/>
            </a:schemeClr>
          </a:solidFill>
          <a:ln>
            <a:solidFill>
              <a:schemeClr val="tx1">
                <a:lumMod val="75000"/>
                <a:lumOff val="25000"/>
              </a:schemeClr>
            </a:solidFill>
          </a:ln>
        </p:spPr>
        <p:txBody>
          <a:bodyPr vert="horz" lIns="182880" tIns="182880" rIns="182880" bIns="182880" rtlCol="0" anchor="ctr">
            <a:normAutofit/>
          </a:bodyPr>
          <a:lstStyle>
            <a:lvl1pPr>
              <a:defRPr sz="16600" b="1" spc="-498">
                <a:latin typeface="Graphik"/>
                <a:ea typeface="Graphik"/>
                <a:cs typeface="Graphik"/>
                <a:sym typeface="Graphik"/>
              </a:defRPr>
            </a:lvl1pPr>
          </a:lstStyle>
          <a:p>
            <a:pPr defTabSz="914400"/>
            <a:r>
              <a:rPr lang="en-US" sz="7200" spc="200">
                <a:solidFill>
                  <a:schemeClr val="tx1">
                    <a:lumMod val="85000"/>
                    <a:lumOff val="15000"/>
                  </a:schemeClr>
                </a:solidFill>
                <a:latin typeface="+mj-lt"/>
                <a:ea typeface="+mj-ea"/>
                <a:cs typeface="+mj-cs"/>
              </a:rPr>
              <a:t>G4 - Stainless Steel</a:t>
            </a:r>
          </a:p>
        </p:txBody>
      </p:sp>
      <p:sp>
        <p:nvSpPr>
          <p:cNvPr id="157" name="Group members:…"/>
          <p:cNvSpPr txBox="1">
            <a:spLocks noGrp="1"/>
          </p:cNvSpPr>
          <p:nvPr>
            <p:ph type="body" sz="half" idx="1"/>
          </p:nvPr>
        </p:nvSpPr>
        <p:spPr>
          <a:xfrm>
            <a:off x="16026384" y="2111323"/>
            <a:ext cx="6748272" cy="9848560"/>
          </a:xfrm>
          <a:prstGeom prst="rect">
            <a:avLst/>
          </a:prstGeom>
        </p:spPr>
        <p:txBody>
          <a:bodyPr vert="horz" lIns="91440" tIns="45720" rIns="91440" bIns="45720" rtlCol="0" anchor="ctr">
            <a:normAutofit/>
          </a:bodyPr>
          <a:lstStyle/>
          <a:p>
            <a:pPr indent="-228600" defTabSz="914400">
              <a:spcBef>
                <a:spcPts val="1000"/>
              </a:spcBef>
              <a:defRPr sz="4100">
                <a:latin typeface="+mn-lt"/>
                <a:ea typeface="+mn-ea"/>
                <a:cs typeface="+mn-cs"/>
                <a:sym typeface="Graphik Semibold"/>
              </a:defRPr>
            </a:pPr>
            <a:r>
              <a:rPr lang="en-US" sz="4100">
                <a:solidFill>
                  <a:schemeClr val="tx1"/>
                </a:solidFill>
              </a:rPr>
              <a:t>Group members:</a:t>
            </a:r>
          </a:p>
          <a:p>
            <a:pPr marL="430741" indent="-228600" defTabSz="914400">
              <a:spcBef>
                <a:spcPts val="1000"/>
              </a:spcBef>
              <a:buSzPct val="100000"/>
              <a:defRPr sz="4100">
                <a:latin typeface="+mn-lt"/>
                <a:ea typeface="+mn-ea"/>
                <a:cs typeface="+mn-cs"/>
                <a:sym typeface="Graphik Semibold"/>
              </a:defRPr>
            </a:pPr>
            <a:r>
              <a:rPr lang="en-US" sz="4100" err="1">
                <a:solidFill>
                  <a:schemeClr val="tx1"/>
                </a:solidFill>
              </a:rPr>
              <a:t>Akshita</a:t>
            </a:r>
            <a:r>
              <a:rPr lang="en-US" sz="4100">
                <a:solidFill>
                  <a:schemeClr val="tx1"/>
                </a:solidFill>
              </a:rPr>
              <a:t> Mittal</a:t>
            </a:r>
          </a:p>
          <a:p>
            <a:pPr marL="430741" indent="-228600" defTabSz="914400">
              <a:spcBef>
                <a:spcPts val="1000"/>
              </a:spcBef>
              <a:buSzPct val="100000"/>
              <a:defRPr sz="4100">
                <a:latin typeface="+mn-lt"/>
                <a:ea typeface="+mn-ea"/>
                <a:cs typeface="+mn-cs"/>
                <a:sym typeface="Graphik Semibold"/>
              </a:defRPr>
            </a:pPr>
            <a:r>
              <a:rPr lang="en-US" sz="4100" err="1">
                <a:solidFill>
                  <a:schemeClr val="tx1"/>
                </a:solidFill>
              </a:rPr>
              <a:t>Sanket</a:t>
            </a:r>
            <a:r>
              <a:rPr lang="en-US" sz="4100">
                <a:solidFill>
                  <a:schemeClr val="tx1"/>
                </a:solidFill>
              </a:rPr>
              <a:t> </a:t>
            </a:r>
            <a:r>
              <a:rPr lang="en-US" sz="4100" err="1">
                <a:solidFill>
                  <a:schemeClr val="tx1"/>
                </a:solidFill>
              </a:rPr>
              <a:t>Muthal</a:t>
            </a:r>
            <a:endParaRPr lang="en-US" sz="4100">
              <a:solidFill>
                <a:schemeClr val="tx1"/>
              </a:solidFill>
            </a:endParaRPr>
          </a:p>
          <a:p>
            <a:pPr marL="430741" indent="-228600" defTabSz="914400">
              <a:spcBef>
                <a:spcPts val="1000"/>
              </a:spcBef>
              <a:buSzPct val="100000"/>
              <a:defRPr sz="4100">
                <a:latin typeface="+mn-lt"/>
                <a:ea typeface="+mn-ea"/>
                <a:cs typeface="+mn-cs"/>
                <a:sym typeface="Graphik Semibold"/>
              </a:defRPr>
            </a:pPr>
            <a:r>
              <a:rPr lang="en-US" sz="4100" err="1">
                <a:solidFill>
                  <a:schemeClr val="tx1"/>
                </a:solidFill>
              </a:rPr>
              <a:t>Sejal</a:t>
            </a:r>
            <a:r>
              <a:rPr lang="en-US" sz="4100">
                <a:solidFill>
                  <a:schemeClr val="tx1"/>
                </a:solidFill>
              </a:rPr>
              <a:t> </a:t>
            </a:r>
            <a:r>
              <a:rPr lang="en-US" sz="4100" err="1">
                <a:solidFill>
                  <a:schemeClr val="tx1"/>
                </a:solidFill>
              </a:rPr>
              <a:t>Kotian</a:t>
            </a:r>
            <a:endParaRPr lang="en-US" sz="4100">
              <a:solidFill>
                <a:schemeClr val="tx1"/>
              </a:solidFill>
            </a:endParaRPr>
          </a:p>
          <a:p>
            <a:pPr marL="430741" indent="-228600" defTabSz="914400">
              <a:spcBef>
                <a:spcPts val="1000"/>
              </a:spcBef>
              <a:buSzPct val="100000"/>
              <a:defRPr sz="4100">
                <a:latin typeface="+mn-lt"/>
                <a:ea typeface="+mn-ea"/>
                <a:cs typeface="+mn-cs"/>
                <a:sym typeface="Graphik Semibold"/>
              </a:defRPr>
            </a:pPr>
            <a:r>
              <a:rPr lang="en-US" sz="4100" err="1">
                <a:solidFill>
                  <a:schemeClr val="tx1"/>
                </a:solidFill>
              </a:rPr>
              <a:t>Sohail</a:t>
            </a:r>
            <a:r>
              <a:rPr lang="en-US" sz="4100">
                <a:solidFill>
                  <a:schemeClr val="tx1"/>
                </a:solidFill>
              </a:rPr>
              <a:t> Shaikh</a:t>
            </a:r>
          </a:p>
          <a:p>
            <a:pPr marL="430741" indent="-228600" defTabSz="914400">
              <a:spcBef>
                <a:spcPts val="1000"/>
              </a:spcBef>
              <a:buSzPct val="100000"/>
              <a:defRPr sz="4100">
                <a:latin typeface="+mn-lt"/>
                <a:ea typeface="+mn-ea"/>
                <a:cs typeface="+mn-cs"/>
                <a:sym typeface="Graphik Semibold"/>
              </a:defRPr>
            </a:pPr>
            <a:r>
              <a:rPr lang="en-US" sz="4100">
                <a:solidFill>
                  <a:schemeClr val="tx1"/>
                </a:solidFill>
              </a:rPr>
              <a:t>Yash Kumar</a:t>
            </a:r>
          </a:p>
        </p:txBody>
      </p:sp>
      <p:pic>
        <p:nvPicPr>
          <p:cNvPr id="6" name="Picture 5">
            <a:extLst>
              <a:ext uri="{FF2B5EF4-FFF2-40B4-BE49-F238E27FC236}">
                <a16:creationId xmlns:a16="http://schemas.microsoft.com/office/drawing/2014/main" id="{95340ED6-5E10-0941-A801-8307A2A38CCF}"/>
              </a:ext>
            </a:extLst>
          </p:cNvPr>
          <p:cNvPicPr>
            <a:picLocks noChangeAspect="1"/>
          </p:cNvPicPr>
          <p:nvPr/>
        </p:nvPicPr>
        <p:blipFill>
          <a:blip r:embed="rId3"/>
          <a:stretch>
            <a:fillRect/>
          </a:stretch>
        </p:blipFill>
        <p:spPr>
          <a:xfrm>
            <a:off x="20326032" y="341726"/>
            <a:ext cx="4057948" cy="304744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bullet text">
            <a:extLst>
              <a:ext uri="{FF2B5EF4-FFF2-40B4-BE49-F238E27FC236}">
                <a16:creationId xmlns:a16="http://schemas.microsoft.com/office/drawing/2014/main" id="{E2833016-F3BD-7A41-9C87-C870D3474E8F}"/>
              </a:ext>
            </a:extLst>
          </p:cNvPr>
          <p:cNvSpPr txBox="1">
            <a:spLocks/>
          </p:cNvSpPr>
          <p:nvPr/>
        </p:nvSpPr>
        <p:spPr>
          <a:xfrm>
            <a:off x="938463" y="1659887"/>
            <a:ext cx="10587790" cy="10396225"/>
          </a:xfrm>
          <a:prstGeom prst="rect">
            <a:avLst/>
          </a:prstGeom>
        </p:spPr>
        <p:txBody>
          <a:bodyPr vert="horz" lIns="91440" tIns="45720" rIns="91440" bIns="45720" rtlCol="0">
            <a:normAutofit/>
          </a:bodyPr>
          <a:lstStyle>
            <a:lvl1pPr marL="457200" indent="-457200" algn="l" defTabSz="1828800" rtl="0" eaLnBrk="1" latinLnBrk="0" hangingPunct="1">
              <a:lnSpc>
                <a:spcPct val="100000"/>
              </a:lnSpc>
              <a:spcBef>
                <a:spcPts val="2000"/>
              </a:spcBef>
              <a:buClr>
                <a:schemeClr val="accent2"/>
              </a:buClr>
              <a:buFont typeface="Arial" panose="020B0604020202020204" pitchFamily="34" charset="0"/>
              <a:buChar char="•"/>
              <a:defRPr sz="3600" kern="1200">
                <a:solidFill>
                  <a:schemeClr val="tx1">
                    <a:lumMod val="85000"/>
                    <a:lumOff val="15000"/>
                  </a:schemeClr>
                </a:solidFill>
                <a:latin typeface="+mn-lt"/>
                <a:ea typeface="+mn-ea"/>
                <a:cs typeface="+mn-cs"/>
              </a:defRPr>
            </a:lvl1pPr>
            <a:lvl2pPr marL="9144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2pPr>
            <a:lvl3pPr marL="13716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3pPr>
            <a:lvl4pPr marL="18288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4pPr>
            <a:lvl5pPr marL="22860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5pPr>
            <a:lvl6pPr marL="2625726"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solidFill>
                <a:latin typeface="+mn-lt"/>
                <a:ea typeface="+mn-ea"/>
                <a:cs typeface="+mn-cs"/>
              </a:defRPr>
            </a:lvl6pPr>
            <a:lvl7pPr marL="2968626"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solidFill>
                <a:latin typeface="+mn-lt"/>
                <a:ea typeface="+mn-ea"/>
                <a:cs typeface="+mn-cs"/>
              </a:defRPr>
            </a:lvl7pPr>
            <a:lvl8pPr marL="33147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baseline="0">
                <a:solidFill>
                  <a:schemeClr val="tx1"/>
                </a:solidFill>
                <a:latin typeface="+mn-lt"/>
                <a:ea typeface="+mn-ea"/>
                <a:cs typeface="+mn-cs"/>
              </a:defRPr>
            </a:lvl8pPr>
            <a:lvl9pPr marL="376555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baseline="0">
                <a:solidFill>
                  <a:schemeClr val="tx1"/>
                </a:solidFill>
                <a:latin typeface="+mn-lt"/>
                <a:ea typeface="+mn-ea"/>
                <a:cs typeface="+mn-cs"/>
              </a:defRPr>
            </a:lvl9pPr>
          </a:lstStyle>
          <a:p>
            <a:pPr indent="-228600" defTabSz="914400">
              <a:lnSpc>
                <a:spcPct val="90000"/>
              </a:lnSpc>
              <a:spcBef>
                <a:spcPts val="1000"/>
              </a:spcBef>
            </a:pPr>
            <a:r>
              <a:rPr lang="en-IN" b="1"/>
              <a:t>Superplasticity/Wedge Cracking Domain </a:t>
            </a:r>
          </a:p>
          <a:p>
            <a:pPr marL="228600" indent="0" defTabSz="914400">
              <a:lnSpc>
                <a:spcPct val="90000"/>
              </a:lnSpc>
              <a:spcBef>
                <a:spcPts val="1000"/>
              </a:spcBef>
              <a:buNone/>
            </a:pPr>
            <a:endParaRPr lang="en-IN" b="1"/>
          </a:p>
          <a:p>
            <a:pPr indent="-228600" defTabSz="914400">
              <a:lnSpc>
                <a:spcPct val="90000"/>
              </a:lnSpc>
              <a:spcBef>
                <a:spcPts val="1000"/>
              </a:spcBef>
            </a:pPr>
            <a:r>
              <a:rPr lang="en-IN"/>
              <a:t>The super-plasticity/wedge cracking domain occurs at temperatures of 0.7-0.8 Tm and strain rates lower than 0.01 s-1. </a:t>
            </a:r>
          </a:p>
          <a:p>
            <a:pPr indent="-228600" defTabSz="914400">
              <a:lnSpc>
                <a:spcPct val="90000"/>
              </a:lnSpc>
              <a:spcBef>
                <a:spcPts val="1000"/>
              </a:spcBef>
            </a:pPr>
            <a:r>
              <a:rPr lang="en-IN"/>
              <a:t>Both processes are characterized by a </a:t>
            </a:r>
            <a:r>
              <a:rPr lang="en-IN">
                <a:highlight>
                  <a:srgbClr val="FFFF00"/>
                </a:highlight>
              </a:rPr>
              <a:t>high efficiency of power dissipation </a:t>
            </a:r>
            <a:r>
              <a:rPr lang="en-IN"/>
              <a:t>(&gt; 60%) </a:t>
            </a:r>
          </a:p>
          <a:p>
            <a:pPr indent="-228600" defTabSz="914400">
              <a:lnSpc>
                <a:spcPct val="90000"/>
              </a:lnSpc>
              <a:spcBef>
                <a:spcPts val="1000"/>
              </a:spcBef>
            </a:pPr>
            <a:r>
              <a:rPr lang="en-IN"/>
              <a:t>steep rise in efficiency with decrease in strain rate (contours in the map occur closer). </a:t>
            </a:r>
          </a:p>
          <a:p>
            <a:pPr indent="-228600" defTabSz="914400">
              <a:lnSpc>
                <a:spcPct val="90000"/>
              </a:lnSpc>
              <a:spcBef>
                <a:spcPts val="1000"/>
              </a:spcBef>
            </a:pPr>
            <a:r>
              <a:rPr lang="en-IN"/>
              <a:t>If the domain represents super-plasticity, the tensile ductility will be abnormally high (several hundreds of percent) at the temperature and strain rate corresponding to the peak efficiency, but will be poor if wedge cracking occurs. </a:t>
            </a:r>
          </a:p>
          <a:p>
            <a:pPr indent="-228600" defTabSz="914400">
              <a:lnSpc>
                <a:spcPct val="90000"/>
              </a:lnSpc>
              <a:spcBef>
                <a:spcPts val="1000"/>
              </a:spcBef>
            </a:pPr>
            <a:endParaRPr lang="en-IN"/>
          </a:p>
          <a:p>
            <a:pPr indent="-228600" defTabSz="914400">
              <a:lnSpc>
                <a:spcPct val="90000"/>
              </a:lnSpc>
              <a:spcBef>
                <a:spcPts val="1000"/>
              </a:spcBef>
            </a:pPr>
            <a:endParaRPr lang="en-US"/>
          </a:p>
          <a:p>
            <a:pPr indent="-228600" defTabSz="914400">
              <a:lnSpc>
                <a:spcPct val="90000"/>
              </a:lnSpc>
              <a:spcBef>
                <a:spcPts val="1000"/>
              </a:spcBef>
            </a:pPr>
            <a:endParaRPr lang="en-US"/>
          </a:p>
          <a:p>
            <a:pPr indent="-228600" defTabSz="914400">
              <a:lnSpc>
                <a:spcPct val="90000"/>
              </a:lnSpc>
              <a:spcBef>
                <a:spcPts val="1000"/>
              </a:spcBef>
            </a:pPr>
            <a:endParaRPr lang="en-US" sz="2800" b="1"/>
          </a:p>
          <a:p>
            <a:pPr indent="-228600" defTabSz="914400">
              <a:lnSpc>
                <a:spcPct val="90000"/>
              </a:lnSpc>
              <a:spcBef>
                <a:spcPts val="1000"/>
              </a:spcBef>
            </a:pPr>
            <a:endParaRPr lang="en-US" sz="2800"/>
          </a:p>
        </p:txBody>
      </p:sp>
      <p:pic>
        <p:nvPicPr>
          <p:cNvPr id="4" name="Picture 3" descr="A picture containing outdoor, ground, brick, stone&#10;&#10;Description automatically generated">
            <a:extLst>
              <a:ext uri="{FF2B5EF4-FFF2-40B4-BE49-F238E27FC236}">
                <a16:creationId xmlns:a16="http://schemas.microsoft.com/office/drawing/2014/main" id="{205C6292-78FF-C841-85B2-693488EFCA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1998" y="705183"/>
            <a:ext cx="8291078" cy="5984374"/>
          </a:xfrm>
          <a:prstGeom prst="rect">
            <a:avLst/>
          </a:prstGeom>
        </p:spPr>
      </p:pic>
      <p:pic>
        <p:nvPicPr>
          <p:cNvPr id="7" name="Picture 6" descr="A picture containing outdoor&#10;&#10;Description automatically generated">
            <a:extLst>
              <a:ext uri="{FF2B5EF4-FFF2-40B4-BE49-F238E27FC236}">
                <a16:creationId xmlns:a16="http://schemas.microsoft.com/office/drawing/2014/main" id="{C57E9144-559A-0841-B0DA-0991723E7A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1998" y="7202237"/>
            <a:ext cx="8291077" cy="5990204"/>
          </a:xfrm>
          <a:prstGeom prst="rect">
            <a:avLst/>
          </a:prstGeom>
        </p:spPr>
      </p:pic>
    </p:spTree>
    <p:extLst>
      <p:ext uri="{BB962C8B-B14F-4D97-AF65-F5344CB8AC3E}">
        <p14:creationId xmlns:p14="http://schemas.microsoft.com/office/powerpoint/2010/main" val="3335343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pic>
        <p:nvPicPr>
          <p:cNvPr id="56" name="Picture 55" descr="An electronic circuit board in blue colour">
            <a:extLst>
              <a:ext uri="{FF2B5EF4-FFF2-40B4-BE49-F238E27FC236}">
                <a16:creationId xmlns:a16="http://schemas.microsoft.com/office/drawing/2014/main" id="{08B507F3-FA30-C4EA-3879-64C31E56B132}"/>
              </a:ext>
            </a:extLst>
          </p:cNvPr>
          <p:cNvPicPr>
            <a:picLocks noChangeAspect="1"/>
          </p:cNvPicPr>
          <p:nvPr/>
        </p:nvPicPr>
        <p:blipFill rotWithShape="1">
          <a:blip r:embed="rId3">
            <a:alphaModFix amt="40000"/>
          </a:blip>
          <a:srcRect t="15730"/>
          <a:stretch/>
        </p:blipFill>
        <p:spPr>
          <a:xfrm>
            <a:off x="20" y="10"/>
            <a:ext cx="24383980" cy="13715990"/>
          </a:xfrm>
          <a:prstGeom prst="rect">
            <a:avLst/>
          </a:prstGeom>
        </p:spPr>
      </p:pic>
      <p:sp>
        <p:nvSpPr>
          <p:cNvPr id="54" name="Google Shape;54;p13"/>
          <p:cNvSpPr txBox="1">
            <a:spLocks noGrp="1"/>
          </p:cNvSpPr>
          <p:nvPr>
            <p:ph type="ctrTitle"/>
          </p:nvPr>
        </p:nvSpPr>
        <p:spPr>
          <a:xfrm>
            <a:off x="1430215" y="4773487"/>
            <a:ext cx="21382893" cy="3971927"/>
          </a:xfrm>
          <a:prstGeom prst="rect">
            <a:avLst/>
          </a:prstGeom>
          <a:noFill/>
          <a:ln w="38100" cap="sq">
            <a:solidFill>
              <a:schemeClr val="tx1"/>
            </a:solidFill>
            <a:miter lim="800000"/>
          </a:ln>
        </p:spPr>
        <p:txBody>
          <a:bodyPr spcFirstLastPara="1" vert="horz" lIns="243800" tIns="243800" rIns="243800" bIns="243800" rtlCol="0" anchor="ctr" anchorCtr="0">
            <a:normAutofit/>
          </a:bodyPr>
          <a:lstStyle/>
          <a:p>
            <a:pPr>
              <a:spcBef>
                <a:spcPts val="0"/>
              </a:spcBef>
              <a:buSzPts val="990"/>
            </a:pPr>
            <a:r>
              <a:rPr lang="en-IN" sz="6500">
                <a:solidFill>
                  <a:schemeClr val="tx1"/>
                </a:solidFill>
              </a:rPr>
              <a:t>Identification of flow instabilities in the processing maps of AISI 304 stainless steel</a:t>
            </a:r>
          </a:p>
        </p:txBody>
      </p:sp>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31200" y="1186733"/>
            <a:ext cx="22721600" cy="2226762"/>
          </a:xfrm>
          <a:prstGeom prst="rect">
            <a:avLst/>
          </a:prstGeom>
        </p:spPr>
        <p:txBody>
          <a:bodyPr spcFirstLastPara="1" vert="horz" wrap="square" lIns="243800" tIns="243800" rIns="243800" bIns="243800" rtlCol="0" anchor="t" anchorCtr="0">
            <a:normAutofit fontScale="90000"/>
          </a:bodyPr>
          <a:lstStyle/>
          <a:p>
            <a:r>
              <a:rPr lang="en" sz="7763"/>
              <a:t>Introduction</a:t>
            </a:r>
            <a:endParaRPr sz="7763"/>
          </a:p>
          <a:p>
            <a:r>
              <a:rPr lang="en" sz="5688"/>
              <a:t>Evaluation of Workability</a:t>
            </a:r>
            <a:endParaRPr sz="5688"/>
          </a:p>
          <a:p>
            <a:endParaRPr/>
          </a:p>
        </p:txBody>
      </p:sp>
      <p:sp>
        <p:nvSpPr>
          <p:cNvPr id="60" name="Google Shape;60;p14"/>
          <p:cNvSpPr txBox="1">
            <a:spLocks noGrp="1"/>
          </p:cNvSpPr>
          <p:nvPr>
            <p:ph type="body" idx="1"/>
          </p:nvPr>
        </p:nvSpPr>
        <p:spPr>
          <a:xfrm>
            <a:off x="633600" y="3584867"/>
            <a:ext cx="23116800" cy="9110400"/>
          </a:xfrm>
          <a:prstGeom prst="rect">
            <a:avLst/>
          </a:prstGeom>
        </p:spPr>
        <p:txBody>
          <a:bodyPr spcFirstLastPara="1" vert="horz" wrap="square" lIns="243800" tIns="243800" rIns="243800" bIns="243800" rtlCol="0" anchor="t" anchorCtr="0">
            <a:normAutofit/>
          </a:bodyPr>
          <a:lstStyle/>
          <a:p>
            <a:pPr marL="0" indent="0">
              <a:buNone/>
            </a:pPr>
            <a:endParaRPr/>
          </a:p>
          <a:p>
            <a:pPr marL="0" indent="0" algn="ctr">
              <a:spcBef>
                <a:spcPts val="3200"/>
              </a:spcBef>
              <a:spcAft>
                <a:spcPts val="3200"/>
              </a:spcAft>
              <a:buNone/>
            </a:pPr>
            <a:endParaRPr/>
          </a:p>
        </p:txBody>
      </p:sp>
      <p:cxnSp>
        <p:nvCxnSpPr>
          <p:cNvPr id="61" name="Google Shape;61;p14"/>
          <p:cNvCxnSpPr/>
          <p:nvPr/>
        </p:nvCxnSpPr>
        <p:spPr>
          <a:xfrm flipH="1">
            <a:off x="9306667" y="3414533"/>
            <a:ext cx="2739200" cy="1507200"/>
          </a:xfrm>
          <a:prstGeom prst="straightConnector1">
            <a:avLst/>
          </a:prstGeom>
          <a:noFill/>
          <a:ln w="60325" cap="flat" cmpd="sng">
            <a:solidFill>
              <a:schemeClr val="dk2"/>
            </a:solidFill>
            <a:prstDash val="solid"/>
            <a:round/>
            <a:headEnd type="none" w="med" len="med"/>
            <a:tailEnd type="triangle" w="med" len="med"/>
          </a:ln>
        </p:spPr>
      </p:cxnSp>
      <p:cxnSp>
        <p:nvCxnSpPr>
          <p:cNvPr id="62" name="Google Shape;62;p14"/>
          <p:cNvCxnSpPr>
            <a:cxnSpLocks/>
          </p:cNvCxnSpPr>
          <p:nvPr/>
        </p:nvCxnSpPr>
        <p:spPr>
          <a:xfrm>
            <a:off x="12045867" y="3414533"/>
            <a:ext cx="2739200" cy="1507200"/>
          </a:xfrm>
          <a:prstGeom prst="straightConnector1">
            <a:avLst/>
          </a:prstGeom>
          <a:noFill/>
          <a:ln w="60325" cap="flat" cmpd="sng">
            <a:solidFill>
              <a:schemeClr val="dk2"/>
            </a:solidFill>
            <a:prstDash val="solid"/>
            <a:round/>
            <a:headEnd type="none" w="med" len="med"/>
            <a:tailEnd type="triangle" w="med" len="med"/>
          </a:ln>
        </p:spPr>
      </p:cxnSp>
      <p:sp>
        <p:nvSpPr>
          <p:cNvPr id="63" name="Google Shape;63;p14"/>
          <p:cNvSpPr txBox="1"/>
          <p:nvPr/>
        </p:nvSpPr>
        <p:spPr>
          <a:xfrm>
            <a:off x="1946272" y="4924866"/>
            <a:ext cx="10245728" cy="2708353"/>
          </a:xfrm>
          <a:prstGeom prst="rect">
            <a:avLst/>
          </a:prstGeom>
          <a:solidFill>
            <a:schemeClr val="accent2"/>
          </a:solidFill>
          <a:ln>
            <a:noFill/>
          </a:ln>
        </p:spPr>
        <p:txBody>
          <a:bodyPr spcFirstLastPara="1" wrap="square" lIns="243800" tIns="243800" rIns="243800" bIns="243800" anchor="t" anchorCtr="0">
            <a:spAutoFit/>
          </a:bodyPr>
          <a:lstStyle/>
          <a:p>
            <a:r>
              <a:rPr lang="en" sz="4800"/>
              <a:t>Measurement of resistance to deformation</a:t>
            </a:r>
            <a:endParaRPr sz="4800"/>
          </a:p>
          <a:p>
            <a:pPr algn="ctr"/>
            <a:r>
              <a:rPr lang="en" sz="4800" i="1"/>
              <a:t>(Strength)</a:t>
            </a:r>
            <a:endParaRPr sz="4800" i="1"/>
          </a:p>
        </p:txBody>
      </p:sp>
      <p:sp>
        <p:nvSpPr>
          <p:cNvPr id="64" name="Google Shape;64;p14"/>
          <p:cNvSpPr txBox="1"/>
          <p:nvPr/>
        </p:nvSpPr>
        <p:spPr>
          <a:xfrm>
            <a:off x="13009730" y="4921733"/>
            <a:ext cx="10375929" cy="2708353"/>
          </a:xfrm>
          <a:prstGeom prst="rect">
            <a:avLst/>
          </a:prstGeom>
          <a:solidFill>
            <a:schemeClr val="accent2"/>
          </a:solidFill>
          <a:ln>
            <a:noFill/>
          </a:ln>
        </p:spPr>
        <p:txBody>
          <a:bodyPr spcFirstLastPara="1" wrap="square" lIns="243800" tIns="243800" rIns="243800" bIns="243800" anchor="t" anchorCtr="0">
            <a:spAutoFit/>
          </a:bodyPr>
          <a:lstStyle/>
          <a:p>
            <a:r>
              <a:rPr lang="en" sz="4800"/>
              <a:t>Determination of the extent of possible plastic deformation before fracture </a:t>
            </a:r>
            <a:endParaRPr sz="4800"/>
          </a:p>
          <a:p>
            <a:pPr algn="ctr"/>
            <a:r>
              <a:rPr lang="en" sz="4800" i="1"/>
              <a:t>(Ductility)</a:t>
            </a:r>
            <a:endParaRPr sz="4800" i="1"/>
          </a:p>
        </p:txBody>
      </p:sp>
      <p:sp>
        <p:nvSpPr>
          <p:cNvPr id="65" name="Google Shape;65;p14"/>
          <p:cNvSpPr txBox="1"/>
          <p:nvPr/>
        </p:nvSpPr>
        <p:spPr>
          <a:xfrm>
            <a:off x="5979600" y="8379220"/>
            <a:ext cx="12424800" cy="1969689"/>
          </a:xfrm>
          <a:prstGeom prst="rect">
            <a:avLst/>
          </a:prstGeom>
          <a:noFill/>
          <a:ln>
            <a:noFill/>
          </a:ln>
        </p:spPr>
        <p:txBody>
          <a:bodyPr spcFirstLastPara="1" wrap="square" lIns="243800" tIns="243800" rIns="243800" bIns="243800" anchor="t" anchorCtr="0">
            <a:spAutoFit/>
          </a:bodyPr>
          <a:lstStyle/>
          <a:p>
            <a:pPr algn="ctr"/>
            <a:r>
              <a:rPr lang="en" sz="4800" i="1"/>
              <a:t>“Measurement and prediction of limit of deformation before fracture.”</a:t>
            </a:r>
            <a:endParaRPr sz="4800" i="1"/>
          </a:p>
        </p:txBody>
      </p:sp>
      <p:sp>
        <p:nvSpPr>
          <p:cNvPr id="66" name="Google Shape;66;p14"/>
          <p:cNvSpPr txBox="1"/>
          <p:nvPr/>
        </p:nvSpPr>
        <p:spPr>
          <a:xfrm>
            <a:off x="4190333" y="10124429"/>
            <a:ext cx="15031200" cy="2708353"/>
          </a:xfrm>
          <a:prstGeom prst="rect">
            <a:avLst/>
          </a:prstGeom>
          <a:noFill/>
          <a:ln>
            <a:noFill/>
          </a:ln>
        </p:spPr>
        <p:txBody>
          <a:bodyPr spcFirstLastPara="1" wrap="square" lIns="243800" tIns="243800" rIns="243800" bIns="243800" anchor="t" anchorCtr="0">
            <a:spAutoFit/>
          </a:bodyPr>
          <a:lstStyle/>
          <a:p>
            <a:pPr algn="ctr"/>
            <a:r>
              <a:rPr lang="en" sz="4800"/>
              <a:t>To define the processing windows in the desired range of strain rates, workability parameters should be optimum in the specified temperature domain.</a:t>
            </a:r>
            <a:endParaRPr sz="4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831200" y="1014589"/>
            <a:ext cx="22721600" cy="1822396"/>
          </a:xfrm>
          <a:prstGeom prst="rect">
            <a:avLst/>
          </a:prstGeom>
        </p:spPr>
        <p:txBody>
          <a:bodyPr spcFirstLastPara="1" vert="horz" wrap="square" lIns="243800" tIns="243800" rIns="243800" bIns="243800" rtlCol="0" anchor="t" anchorCtr="0">
            <a:normAutofit fontScale="90000"/>
          </a:bodyPr>
          <a:lstStyle/>
          <a:p>
            <a:pPr algn="l"/>
            <a:r>
              <a:rPr lang="en"/>
              <a:t>Workability Parameters</a:t>
            </a:r>
            <a:endParaRPr/>
          </a:p>
          <a:p>
            <a:pPr algn="l">
              <a:lnSpc>
                <a:spcPct val="115000"/>
              </a:lnSpc>
              <a:buClr>
                <a:schemeClr val="dk1"/>
              </a:buClr>
              <a:buSzPct val="61111"/>
            </a:pPr>
            <a:r>
              <a:rPr lang="en" sz="4800" err="1">
                <a:solidFill>
                  <a:schemeClr val="dk2"/>
                </a:solidFill>
              </a:rPr>
              <a:t>σ</a:t>
            </a:r>
            <a:r>
              <a:rPr lang="en" sz="4800">
                <a:solidFill>
                  <a:schemeClr val="dk2"/>
                </a:solidFill>
              </a:rPr>
              <a:t> = f (</a:t>
            </a:r>
            <a:r>
              <a:rPr lang="en" sz="4800" err="1">
                <a:solidFill>
                  <a:schemeClr val="dk2"/>
                </a:solidFill>
              </a:rPr>
              <a:t>ε</a:t>
            </a:r>
            <a:r>
              <a:rPr lang="en" sz="4800">
                <a:solidFill>
                  <a:schemeClr val="dk2"/>
                </a:solidFill>
              </a:rPr>
              <a:t>, </a:t>
            </a:r>
            <a:r>
              <a:rPr lang="en" sz="4800" err="1">
                <a:solidFill>
                  <a:schemeClr val="dk2"/>
                </a:solidFill>
              </a:rPr>
              <a:t>ε</a:t>
            </a:r>
            <a:r>
              <a:rPr lang="en" sz="4800">
                <a:solidFill>
                  <a:schemeClr val="dk2"/>
                </a:solidFill>
              </a:rPr>
              <a:t>˙, T )</a:t>
            </a:r>
            <a:endParaRPr/>
          </a:p>
          <a:p>
            <a:pPr algn="l">
              <a:spcBef>
                <a:spcPts val="3200"/>
              </a:spcBef>
            </a:pPr>
            <a:endParaRPr/>
          </a:p>
        </p:txBody>
      </p:sp>
      <p:pic>
        <p:nvPicPr>
          <p:cNvPr id="73" name="Google Shape;73;p15"/>
          <p:cNvPicPr preferRelativeResize="0"/>
          <p:nvPr/>
        </p:nvPicPr>
        <p:blipFill>
          <a:blip r:embed="rId3">
            <a:alphaModFix/>
          </a:blip>
          <a:stretch>
            <a:fillRect/>
          </a:stretch>
        </p:blipFill>
        <p:spPr>
          <a:xfrm>
            <a:off x="7236960" y="3034158"/>
            <a:ext cx="8987778" cy="100956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831200" y="772600"/>
            <a:ext cx="22721600" cy="2066462"/>
          </a:xfrm>
          <a:prstGeom prst="rect">
            <a:avLst/>
          </a:prstGeom>
        </p:spPr>
        <p:txBody>
          <a:bodyPr spcFirstLastPara="1" vert="horz" wrap="square" lIns="243800" tIns="243800" rIns="243800" bIns="243800" rtlCol="0" anchor="t" anchorCtr="0">
            <a:normAutofit fontScale="90000"/>
          </a:bodyPr>
          <a:lstStyle/>
          <a:p>
            <a:r>
              <a:rPr lang="en"/>
              <a:t>Material Flow instabilities during hot deformation</a:t>
            </a:r>
            <a:endParaRPr/>
          </a:p>
        </p:txBody>
      </p:sp>
      <p:sp>
        <p:nvSpPr>
          <p:cNvPr id="79" name="Google Shape;79;p16"/>
          <p:cNvSpPr txBox="1">
            <a:spLocks noGrp="1"/>
          </p:cNvSpPr>
          <p:nvPr>
            <p:ph type="body" idx="1"/>
          </p:nvPr>
        </p:nvSpPr>
        <p:spPr>
          <a:xfrm>
            <a:off x="0" y="2839062"/>
            <a:ext cx="24384000" cy="11221600"/>
          </a:xfrm>
          <a:prstGeom prst="rect">
            <a:avLst/>
          </a:prstGeom>
        </p:spPr>
        <p:txBody>
          <a:bodyPr spcFirstLastPara="1" vert="horz" wrap="square" lIns="243800" tIns="243800" rIns="243800" bIns="243800" rtlCol="0" anchor="t" anchorCtr="0">
            <a:noAutofit/>
          </a:bodyPr>
          <a:lstStyle/>
          <a:p>
            <a:pPr indent="-873771">
              <a:lnSpc>
                <a:spcPct val="150000"/>
              </a:lnSpc>
              <a:buSzPts val="1560"/>
            </a:pPr>
            <a:r>
              <a:rPr lang="en"/>
              <a:t>On the basis of Raj maps, the deformation characteristics of materials are interpreted as follows.</a:t>
            </a:r>
            <a:endParaRPr/>
          </a:p>
          <a:p>
            <a:pPr indent="-873771">
              <a:lnSpc>
                <a:spcPct val="150000"/>
              </a:lnSpc>
              <a:buSzPts val="1560"/>
            </a:pPr>
            <a:r>
              <a:rPr lang="en"/>
              <a:t> In the low temperature (T ≤ 0.25Tm), high strain rate regime (10–100 s−1), void formation occurs at hard particles leading to ductile fracture.</a:t>
            </a:r>
            <a:endParaRPr/>
          </a:p>
          <a:p>
            <a:pPr indent="-873771">
              <a:lnSpc>
                <a:spcPct val="150000"/>
              </a:lnSpc>
              <a:buSzPts val="1560"/>
            </a:pPr>
            <a:r>
              <a:rPr lang="en"/>
              <a:t> In the high temperature (T ≥0.75Tm), low strain rates (≤10−3 s−1) regime, wedge cracking caused by grain boundary sliding occurs (except in superplastic materials in which wedge cracking is at a minimum).</a:t>
            </a:r>
            <a:endParaRPr/>
          </a:p>
          <a:p>
            <a:pPr indent="-873771">
              <a:lnSpc>
                <a:spcPct val="150000"/>
              </a:lnSpc>
              <a:buSzPts val="1560"/>
            </a:pPr>
            <a:r>
              <a:rPr lang="en"/>
              <a:t> In high temperature (Tm ≈ 0.75) and high strain rate regime (10−1 to 10 s−1), dynamic recrystallization occurs in low stacking fault energy materials. </a:t>
            </a:r>
            <a:endParaRPr/>
          </a:p>
          <a:p>
            <a:pPr indent="-873771">
              <a:lnSpc>
                <a:spcPct val="150000"/>
              </a:lnSpc>
              <a:buSzPts val="1560"/>
            </a:pPr>
            <a:r>
              <a:rPr lang="en"/>
              <a:t>At very high strain rates (≥10 s−1) there is a possibility for the occurrence of adiabatic shear bands and these lead to flow localization. </a:t>
            </a:r>
            <a:endParaRPr/>
          </a:p>
          <a:p>
            <a:pPr indent="-873771">
              <a:lnSpc>
                <a:spcPct val="150000"/>
              </a:lnSpc>
              <a:buSzPts val="1560"/>
            </a:pPr>
            <a:r>
              <a:rPr lang="en"/>
              <a:t>Out of all the above mechanisms, DRX and superplastic deformation are ‘safe’ mechanisms for hot working while dynamic recovery is preferred for warm working. All other mechanisms either cause microstructural damage or inhomogeneities of varying intensities and hence are to be avoided in the microstructure of the component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831200" y="1186733"/>
            <a:ext cx="22721600" cy="1527200"/>
          </a:xfrm>
          <a:prstGeom prst="rect">
            <a:avLst/>
          </a:prstGeom>
        </p:spPr>
        <p:txBody>
          <a:bodyPr spcFirstLastPara="1" vert="horz" wrap="square" lIns="243800" tIns="243800" rIns="243800" bIns="243800" rtlCol="0" anchor="t" anchorCtr="0">
            <a:normAutofit/>
          </a:bodyPr>
          <a:lstStyle/>
          <a:p>
            <a:pPr algn="l"/>
            <a:r>
              <a:rPr lang="en"/>
              <a:t>Instability Criterion</a:t>
            </a:r>
            <a:endParaRPr/>
          </a:p>
        </p:txBody>
      </p:sp>
      <p:sp>
        <p:nvSpPr>
          <p:cNvPr id="85" name="Google Shape;85;p17"/>
          <p:cNvSpPr txBox="1">
            <a:spLocks noGrp="1"/>
          </p:cNvSpPr>
          <p:nvPr>
            <p:ph type="body" idx="1"/>
          </p:nvPr>
        </p:nvSpPr>
        <p:spPr>
          <a:xfrm>
            <a:off x="831200" y="3073267"/>
            <a:ext cx="22721600" cy="9110400"/>
          </a:xfrm>
          <a:prstGeom prst="rect">
            <a:avLst/>
          </a:prstGeom>
        </p:spPr>
        <p:txBody>
          <a:bodyPr spcFirstLastPara="1" vert="horz" wrap="square" lIns="243800" tIns="243800" rIns="243800" bIns="243800" rtlCol="0" anchor="t" anchorCtr="0">
            <a:normAutofit/>
          </a:bodyPr>
          <a:lstStyle/>
          <a:p>
            <a:pPr marL="0" indent="0">
              <a:buNone/>
            </a:pPr>
            <a:r>
              <a:rPr lang="en"/>
              <a:t>1.Flow localization criterion</a:t>
            </a:r>
            <a:endParaRPr/>
          </a:p>
          <a:p>
            <a:pPr marL="0" indent="0">
              <a:spcBef>
                <a:spcPts val="3200"/>
              </a:spcBef>
              <a:buNone/>
            </a:pPr>
            <a:r>
              <a:rPr lang="en"/>
              <a:t>2.Gegel’s stability criterion</a:t>
            </a:r>
            <a:endParaRPr/>
          </a:p>
          <a:p>
            <a:pPr marL="0" indent="0">
              <a:spcBef>
                <a:spcPts val="3200"/>
              </a:spcBef>
              <a:buNone/>
            </a:pPr>
            <a:r>
              <a:rPr lang="en"/>
              <a:t>3.Alexander’s stability criterion</a:t>
            </a:r>
            <a:endParaRPr/>
          </a:p>
          <a:p>
            <a:pPr marL="0" indent="0">
              <a:spcBef>
                <a:spcPts val="3200"/>
              </a:spcBef>
              <a:buClr>
                <a:schemeClr val="dk1"/>
              </a:buClr>
              <a:buSzPts val="1100"/>
              <a:buNone/>
            </a:pPr>
            <a:r>
              <a:rPr lang="en"/>
              <a:t>4.Instability criterion based on Ziegler’s plastic flow theory</a:t>
            </a:r>
            <a:endParaRPr/>
          </a:p>
          <a:p>
            <a:pPr marL="0" indent="0">
              <a:spcBef>
                <a:spcPts val="3200"/>
              </a:spcBef>
              <a:spcAft>
                <a:spcPts val="32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831200" y="1186733"/>
            <a:ext cx="22721600" cy="1527200"/>
          </a:xfrm>
          <a:prstGeom prst="rect">
            <a:avLst/>
          </a:prstGeom>
        </p:spPr>
        <p:txBody>
          <a:bodyPr spcFirstLastPara="1" vert="horz" wrap="square" lIns="243800" tIns="243800" rIns="243800" bIns="243800" rtlCol="0" anchor="t" anchorCtr="0">
            <a:normAutofit fontScale="90000"/>
          </a:bodyPr>
          <a:lstStyle/>
          <a:p>
            <a:pPr algn="l"/>
            <a:r>
              <a:rPr lang="en"/>
              <a:t>Gegel’s and Alexanders’s flow instability criterion</a:t>
            </a:r>
            <a:endParaRPr/>
          </a:p>
        </p:txBody>
      </p:sp>
      <p:sp>
        <p:nvSpPr>
          <p:cNvPr id="91" name="Google Shape;91;p18"/>
          <p:cNvSpPr txBox="1">
            <a:spLocks noGrp="1"/>
          </p:cNvSpPr>
          <p:nvPr>
            <p:ph type="body" idx="1"/>
          </p:nvPr>
        </p:nvSpPr>
        <p:spPr>
          <a:xfrm>
            <a:off x="831200" y="3073267"/>
            <a:ext cx="10666400" cy="9110400"/>
          </a:xfrm>
          <a:prstGeom prst="rect">
            <a:avLst/>
          </a:prstGeom>
        </p:spPr>
        <p:txBody>
          <a:bodyPr spcFirstLastPara="1" vert="horz" wrap="square" lIns="243800" tIns="243800" rIns="243800" bIns="243800" rtlCol="0" anchor="t" anchorCtr="0">
            <a:normAutofit/>
          </a:bodyPr>
          <a:lstStyle/>
          <a:p>
            <a:pPr marL="0" indent="0">
              <a:spcAft>
                <a:spcPts val="3200"/>
              </a:spcAft>
              <a:buNone/>
            </a:pPr>
            <a:endParaRPr/>
          </a:p>
        </p:txBody>
      </p:sp>
      <p:sp>
        <p:nvSpPr>
          <p:cNvPr id="92" name="Google Shape;92;p18"/>
          <p:cNvSpPr txBox="1">
            <a:spLocks noGrp="1"/>
          </p:cNvSpPr>
          <p:nvPr>
            <p:ph type="body" idx="2"/>
          </p:nvPr>
        </p:nvSpPr>
        <p:spPr>
          <a:xfrm>
            <a:off x="12886400" y="3073267"/>
            <a:ext cx="10666400" cy="9110400"/>
          </a:xfrm>
          <a:prstGeom prst="rect">
            <a:avLst/>
          </a:prstGeom>
        </p:spPr>
        <p:txBody>
          <a:bodyPr spcFirstLastPara="1" vert="horz" wrap="square" lIns="243800" tIns="243800" rIns="243800" bIns="243800" rtlCol="0" anchor="t" anchorCtr="0">
            <a:normAutofit/>
          </a:bodyPr>
          <a:lstStyle/>
          <a:p>
            <a:pPr marL="0" indent="0">
              <a:spcAft>
                <a:spcPts val="3200"/>
              </a:spcAft>
              <a:buNone/>
            </a:pPr>
            <a:endParaRPr/>
          </a:p>
        </p:txBody>
      </p:sp>
      <p:pic>
        <p:nvPicPr>
          <p:cNvPr id="93" name="Google Shape;93;p18"/>
          <p:cNvPicPr preferRelativeResize="0"/>
          <p:nvPr/>
        </p:nvPicPr>
        <p:blipFill rotWithShape="1">
          <a:blip r:embed="rId3">
            <a:alphaModFix/>
          </a:blip>
          <a:srcRect l="33552" t="43748" r="38825" b="16430"/>
          <a:stretch/>
        </p:blipFill>
        <p:spPr>
          <a:xfrm>
            <a:off x="1099134" y="3257600"/>
            <a:ext cx="9725669" cy="8180597"/>
          </a:xfrm>
          <a:prstGeom prst="rect">
            <a:avLst/>
          </a:prstGeom>
          <a:noFill/>
          <a:ln>
            <a:noFill/>
          </a:ln>
        </p:spPr>
      </p:pic>
      <p:pic>
        <p:nvPicPr>
          <p:cNvPr id="94" name="Google Shape;94;p18"/>
          <p:cNvPicPr preferRelativeResize="0"/>
          <p:nvPr/>
        </p:nvPicPr>
        <p:blipFill rotWithShape="1">
          <a:blip r:embed="rId3">
            <a:alphaModFix/>
          </a:blip>
          <a:srcRect l="33552" t="43748" r="38825" b="16430"/>
          <a:stretch/>
        </p:blipFill>
        <p:spPr>
          <a:xfrm>
            <a:off x="13038400" y="3073268"/>
            <a:ext cx="9725669" cy="8364931"/>
          </a:xfrm>
          <a:prstGeom prst="rect">
            <a:avLst/>
          </a:prstGeom>
          <a:noFill/>
          <a:ln>
            <a:noFill/>
          </a:ln>
        </p:spPr>
      </p:pic>
      <p:pic>
        <p:nvPicPr>
          <p:cNvPr id="95" name="Google Shape;95;p18"/>
          <p:cNvPicPr preferRelativeResize="0"/>
          <p:nvPr/>
        </p:nvPicPr>
        <p:blipFill rotWithShape="1">
          <a:blip r:embed="rId4">
            <a:alphaModFix/>
          </a:blip>
          <a:srcRect l="33772" t="71725" r="58535" b="22441"/>
          <a:stretch/>
        </p:blipFill>
        <p:spPr>
          <a:xfrm>
            <a:off x="13038400" y="3820867"/>
            <a:ext cx="2813531" cy="12001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831200" y="1186733"/>
            <a:ext cx="22721600" cy="2259852"/>
          </a:xfrm>
          <a:prstGeom prst="rect">
            <a:avLst/>
          </a:prstGeom>
        </p:spPr>
        <p:txBody>
          <a:bodyPr spcFirstLastPara="1" vert="horz" wrap="square" lIns="243800" tIns="243800" rIns="243800" bIns="243800" rtlCol="0" anchor="t" anchorCtr="0">
            <a:normAutofit/>
          </a:bodyPr>
          <a:lstStyle/>
          <a:p>
            <a:pPr algn="l"/>
            <a:r>
              <a:rPr lang="en"/>
              <a:t>Instability criterion based on Ziegler’s plastic flow theory</a:t>
            </a:r>
            <a:endParaRPr/>
          </a:p>
        </p:txBody>
      </p:sp>
      <p:pic>
        <p:nvPicPr>
          <p:cNvPr id="102" name="Google Shape;102;p19"/>
          <p:cNvPicPr preferRelativeResize="0"/>
          <p:nvPr/>
        </p:nvPicPr>
        <p:blipFill rotWithShape="1">
          <a:blip r:embed="rId3">
            <a:alphaModFix/>
          </a:blip>
          <a:srcRect l="31237" t="65178" r="46362" b="24999"/>
          <a:stretch/>
        </p:blipFill>
        <p:spPr>
          <a:xfrm>
            <a:off x="6686533" y="4433202"/>
            <a:ext cx="11916672" cy="29391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89"/>
        <p:cNvGrpSpPr/>
        <p:nvPr/>
      </p:nvGrpSpPr>
      <p:grpSpPr>
        <a:xfrm>
          <a:off x="0" y="0"/>
          <a:ext cx="0" cy="0"/>
          <a:chOff x="0" y="0"/>
          <a:chExt cx="0" cy="0"/>
        </a:xfrm>
      </p:grpSpPr>
      <p:sp>
        <p:nvSpPr>
          <p:cNvPr id="96" name="Rectangle 95">
            <a:extLst>
              <a:ext uri="{FF2B5EF4-FFF2-40B4-BE49-F238E27FC236}">
                <a16:creationId xmlns:a16="http://schemas.microsoft.com/office/drawing/2014/main" id="{0358FD32-AA91-47A4-9758-8C172B306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9590" y="1929384"/>
            <a:ext cx="13770864" cy="987311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86B5B18B-0170-4F1B-BF40-89BD5772C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6830" y="2257366"/>
            <a:ext cx="13116384" cy="92171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oogle Shape;91;p18"/>
          <p:cNvPicPr preferRelativeResize="0"/>
          <p:nvPr/>
        </p:nvPicPr>
        <p:blipFill>
          <a:blip r:embed="rId3"/>
          <a:stretch>
            <a:fillRect/>
          </a:stretch>
        </p:blipFill>
        <p:spPr>
          <a:xfrm>
            <a:off x="2809166" y="2586550"/>
            <a:ext cx="11411712" cy="8558784"/>
          </a:xfrm>
          <a:prstGeom prst="rect">
            <a:avLst/>
          </a:prstGeom>
          <a:noFill/>
        </p:spPr>
      </p:pic>
      <p:sp>
        <p:nvSpPr>
          <p:cNvPr id="90" name="Google Shape;90;p18"/>
          <p:cNvSpPr txBox="1">
            <a:spLocks noGrp="1"/>
          </p:cNvSpPr>
          <p:nvPr>
            <p:ph type="body" idx="1"/>
          </p:nvPr>
        </p:nvSpPr>
        <p:spPr>
          <a:xfrm>
            <a:off x="16622498" y="5276088"/>
            <a:ext cx="6127530" cy="6526412"/>
          </a:xfrm>
          <a:prstGeom prst="rect">
            <a:avLst/>
          </a:prstGeom>
        </p:spPr>
        <p:txBody>
          <a:bodyPr spcFirstLastPara="1" vert="horz" lIns="91440" tIns="45720" rIns="91440" bIns="45720" rtlCol="0" anchorCtr="0">
            <a:normAutofit/>
          </a:bodyPr>
          <a:lstStyle/>
          <a:p>
            <a:pPr marL="0" indent="-228600" defTabSz="914400">
              <a:spcBef>
                <a:spcPts val="1000"/>
              </a:spcBef>
              <a:spcAft>
                <a:spcPts val="3200"/>
              </a:spcAft>
              <a:buFont typeface="Arial" panose="020B0604020202020204" pitchFamily="34" charset="0"/>
              <a:buChar char="•"/>
            </a:pPr>
            <a:r>
              <a:rPr lang="en-US"/>
              <a:t>Variation of flow stress with strain rate for as-cast AISI 304 stainless steel at a strain rate of 0.5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530733" y="11076532"/>
            <a:ext cx="22721600" cy="2053314"/>
          </a:xfrm>
          <a:prstGeom prst="rect">
            <a:avLst/>
          </a:prstGeom>
        </p:spPr>
        <p:txBody>
          <a:bodyPr spcFirstLastPara="1" vert="horz" wrap="square" lIns="243800" tIns="243800" rIns="243800" bIns="243800" rtlCol="0" anchor="t" anchorCtr="0">
            <a:noAutofit/>
          </a:bodyPr>
          <a:lstStyle/>
          <a:p>
            <a:pPr>
              <a:buClr>
                <a:schemeClr val="dk1"/>
              </a:buClr>
              <a:buSzPts val="990"/>
            </a:pPr>
            <a:r>
              <a:rPr lang="en-IN" sz="4053"/>
              <a:t>Processing map for as- cast AISI 304 commercial stainless steel at a strain of 0.5.Contour numbers represent percent efficiency of power dissipation. Shaded region corresponds to flow instability.</a:t>
            </a:r>
          </a:p>
          <a:p>
            <a:pPr>
              <a:buSzPts val="990"/>
            </a:pPr>
            <a:endParaRPr lang="en-IN" sz="4053"/>
          </a:p>
        </p:txBody>
      </p:sp>
      <p:pic>
        <p:nvPicPr>
          <p:cNvPr id="97" name="Google Shape;97;p19"/>
          <p:cNvPicPr preferRelativeResize="0"/>
          <p:nvPr/>
        </p:nvPicPr>
        <p:blipFill>
          <a:blip r:embed="rId3">
            <a:alphaModFix/>
          </a:blip>
          <a:stretch>
            <a:fillRect/>
          </a:stretch>
        </p:blipFill>
        <p:spPr>
          <a:xfrm>
            <a:off x="1129467" y="1215401"/>
            <a:ext cx="8925429" cy="9024600"/>
          </a:xfrm>
          <a:prstGeom prst="rect">
            <a:avLst/>
          </a:prstGeom>
          <a:noFill/>
          <a:ln>
            <a:noFill/>
          </a:ln>
        </p:spPr>
      </p:pic>
      <p:pic>
        <p:nvPicPr>
          <p:cNvPr id="98" name="Google Shape;98;p19"/>
          <p:cNvPicPr preferRelativeResize="0"/>
          <p:nvPr/>
        </p:nvPicPr>
        <p:blipFill>
          <a:blip r:embed="rId4">
            <a:alphaModFix/>
          </a:blip>
          <a:stretch>
            <a:fillRect/>
          </a:stretch>
        </p:blipFill>
        <p:spPr>
          <a:xfrm>
            <a:off x="11891533" y="1875868"/>
            <a:ext cx="10010203" cy="750766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what-is-stainless-steel.jpeg" descr="what-is-stainless-steel.jpeg"/>
          <p:cNvPicPr>
            <a:picLocks noGrp="1" noChangeAspect="1"/>
          </p:cNvPicPr>
          <p:nvPr>
            <p:ph type="pic" idx="21"/>
          </p:nvPr>
        </p:nvPicPr>
        <p:blipFill>
          <a:blip r:embed="rId2"/>
          <a:srcRect l="25604" r="15074"/>
          <a:stretch>
            <a:fillRect/>
          </a:stretch>
        </p:blipFill>
        <p:spPr>
          <a:xfrm>
            <a:off x="12198562" y="0"/>
            <a:ext cx="12192001" cy="13716001"/>
          </a:xfrm>
          <a:prstGeom prst="rect">
            <a:avLst/>
          </a:prstGeom>
        </p:spPr>
      </p:pic>
      <p:sp>
        <p:nvSpPr>
          <p:cNvPr id="160" name="Topics to discuss"/>
          <p:cNvSpPr txBox="1">
            <a:spLocks noGrp="1"/>
          </p:cNvSpPr>
          <p:nvPr>
            <p:ph type="title"/>
          </p:nvPr>
        </p:nvSpPr>
        <p:spPr>
          <a:xfrm>
            <a:off x="1270000" y="821134"/>
            <a:ext cx="9652000" cy="1549401"/>
          </a:xfrm>
          <a:prstGeom prst="rect">
            <a:avLst/>
          </a:prstGeom>
        </p:spPr>
        <p:txBody>
          <a:bodyPr/>
          <a:lstStyle>
            <a:lvl1pPr>
              <a:defRPr>
                <a:gradFill flip="none" rotWithShape="1">
                  <a:gsLst>
                    <a:gs pos="0">
                      <a:srgbClr val="941100"/>
                    </a:gs>
                    <a:gs pos="100000">
                      <a:srgbClr val="FF9300"/>
                    </a:gs>
                  </a:gsLst>
                  <a:lin ang="3960000" scaled="0"/>
                </a:gradFill>
              </a:defRPr>
            </a:lvl1pPr>
          </a:lstStyle>
          <a:p>
            <a:r>
              <a:t>Topics to discuss</a:t>
            </a:r>
          </a:p>
        </p:txBody>
      </p:sp>
      <p:sp>
        <p:nvSpPr>
          <p:cNvPr id="161" name="Stainless Steel- types and importance…"/>
          <p:cNvSpPr txBox="1">
            <a:spLocks noGrp="1"/>
          </p:cNvSpPr>
          <p:nvPr>
            <p:ph type="body" sz="half" idx="1"/>
          </p:nvPr>
        </p:nvSpPr>
        <p:spPr>
          <a:xfrm>
            <a:off x="1270000" y="3183040"/>
            <a:ext cx="9652000" cy="7857356"/>
          </a:xfrm>
          <a:prstGeom prst="rect">
            <a:avLst/>
          </a:prstGeom>
        </p:spPr>
        <p:txBody>
          <a:bodyPr>
            <a:normAutofit/>
          </a:bodyPr>
          <a:lstStyle/>
          <a:p>
            <a:pPr marL="558800" indent="-558800">
              <a:defRPr sz="3800">
                <a:solidFill>
                  <a:srgbClr val="424242"/>
                </a:solidFill>
                <a:latin typeface="Arial"/>
                <a:ea typeface="Arial"/>
                <a:cs typeface="Arial"/>
                <a:sym typeface="Arial"/>
              </a:defRPr>
            </a:pPr>
            <a:r>
              <a:rPr sz="4400"/>
              <a:t>Stainless Steel- types</a:t>
            </a:r>
          </a:p>
          <a:p>
            <a:pPr marL="558800" indent="-558800">
              <a:defRPr sz="3800">
                <a:solidFill>
                  <a:srgbClr val="424242"/>
                </a:solidFill>
                <a:latin typeface="Arial"/>
                <a:ea typeface="Arial"/>
                <a:cs typeface="Arial"/>
                <a:sym typeface="Arial"/>
              </a:defRPr>
            </a:pPr>
            <a:r>
              <a:rPr sz="4400"/>
              <a:t>What are processing maps?</a:t>
            </a:r>
          </a:p>
          <a:p>
            <a:pPr marL="558800" indent="-558800">
              <a:defRPr sz="3800">
                <a:solidFill>
                  <a:srgbClr val="424242"/>
                </a:solidFill>
                <a:latin typeface="Arial"/>
                <a:ea typeface="Arial"/>
                <a:cs typeface="Arial"/>
                <a:sym typeface="Arial"/>
              </a:defRPr>
            </a:pPr>
            <a:r>
              <a:rPr lang="en-IN" sz="4400">
                <a:solidFill>
                  <a:schemeClr val="tx1">
                    <a:lumMod val="75000"/>
                    <a:lumOff val="25000"/>
                  </a:schemeClr>
                </a:solidFill>
              </a:rPr>
              <a:t>Identification of flow instabilities in the processing maps of AISI 304 stainless steel</a:t>
            </a:r>
          </a:p>
          <a:p>
            <a:pPr marL="558800" indent="-558800">
              <a:defRPr sz="3800">
                <a:solidFill>
                  <a:srgbClr val="424242"/>
                </a:solidFill>
                <a:latin typeface="Arial"/>
                <a:ea typeface="Arial"/>
                <a:cs typeface="Arial"/>
                <a:sym typeface="Arial"/>
              </a:defRPr>
            </a:pPr>
            <a:r>
              <a:rPr lang="en-IN" sz="4400"/>
              <a:t>316L Stainless Steel</a:t>
            </a:r>
            <a:endParaRPr sz="4400"/>
          </a:p>
          <a:p>
            <a:pPr marL="558800" indent="-558800">
              <a:defRPr sz="3800">
                <a:solidFill>
                  <a:srgbClr val="424242"/>
                </a:solidFill>
                <a:latin typeface="Arial"/>
                <a:ea typeface="Arial"/>
                <a:cs typeface="Arial"/>
                <a:sym typeface="Arial"/>
              </a:defRPr>
            </a:pPr>
            <a:r>
              <a:rPr sz="4400"/>
              <a:t>316LN Stainless Steel</a:t>
            </a:r>
          </a:p>
          <a:p>
            <a:pPr marL="558800" indent="-558800">
              <a:defRPr sz="3800">
                <a:solidFill>
                  <a:srgbClr val="424242"/>
                </a:solidFill>
                <a:latin typeface="Arial"/>
                <a:ea typeface="Arial"/>
                <a:cs typeface="Arial"/>
                <a:sym typeface="Arial"/>
              </a:defRPr>
            </a:pPr>
            <a:r>
              <a:rPr sz="4400"/>
              <a:t>Laser Forming of Metals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02"/>
        <p:cNvGrpSpPr/>
        <p:nvPr/>
      </p:nvGrpSpPr>
      <p:grpSpPr>
        <a:xfrm>
          <a:off x="0" y="0"/>
          <a:ext cx="0" cy="0"/>
          <a:chOff x="0" y="0"/>
          <a:chExt cx="0" cy="0"/>
        </a:xfrm>
      </p:grpSpPr>
      <p:sp>
        <p:nvSpPr>
          <p:cNvPr id="109" name="Rectangle 108">
            <a:extLst>
              <a:ext uri="{FF2B5EF4-FFF2-40B4-BE49-F238E27FC236}">
                <a16:creationId xmlns:a16="http://schemas.microsoft.com/office/drawing/2014/main" id="{17DE0705-3755-4B4E-8070-9F050798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24384000" cy="9837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Google Shape;103;p20"/>
          <p:cNvSpPr txBox="1">
            <a:spLocks noGrp="1"/>
          </p:cNvSpPr>
          <p:nvPr>
            <p:ph type="title"/>
          </p:nvPr>
        </p:nvSpPr>
        <p:spPr>
          <a:xfrm>
            <a:off x="3200400" y="8866809"/>
            <a:ext cx="17983200" cy="3513955"/>
          </a:xfrm>
          <a:prstGeom prst="rect">
            <a:avLst/>
          </a:prstGeom>
        </p:spPr>
        <p:txBody>
          <a:bodyPr spcFirstLastPara="1" vert="horz" lIns="274320" tIns="182880" rIns="274320" bIns="182880" rtlCol="0" anchor="ctr" anchorCtr="1">
            <a:normAutofit/>
          </a:bodyPr>
          <a:lstStyle/>
          <a:p>
            <a:pPr marL="1388551" marR="575741" defTabSz="914400">
              <a:spcBef>
                <a:spcPct val="0"/>
              </a:spcBef>
              <a:buClr>
                <a:schemeClr val="dk1"/>
              </a:buClr>
              <a:buSzPct val="91666"/>
            </a:pPr>
            <a:r>
              <a:rPr lang="en-US" sz="4400" spc="200">
                <a:solidFill>
                  <a:srgbClr val="262626"/>
                </a:solidFill>
              </a:rPr>
              <a:t>Metallurgical interpretation and processing conditions for as-cast commercial 304 stainless steel</a:t>
            </a:r>
          </a:p>
          <a:p>
            <a:pPr defTabSz="914400">
              <a:spcBef>
                <a:spcPct val="0"/>
              </a:spcBef>
              <a:buClr>
                <a:schemeClr val="dk1"/>
              </a:buClr>
              <a:buSzPct val="84615"/>
            </a:pPr>
            <a:r>
              <a:rPr lang="en-US" sz="3500" b="1" spc="200">
                <a:solidFill>
                  <a:srgbClr val="262626"/>
                </a:solidFill>
              </a:rPr>
              <a:t> </a:t>
            </a:r>
          </a:p>
          <a:p>
            <a:pPr defTabSz="914400">
              <a:spcBef>
                <a:spcPct val="0"/>
              </a:spcBef>
            </a:pPr>
            <a:endParaRPr lang="en-US" sz="3500" spc="200">
              <a:solidFill>
                <a:srgbClr val="262626"/>
              </a:solidFill>
            </a:endParaRPr>
          </a:p>
        </p:txBody>
      </p:sp>
      <p:graphicFrame>
        <p:nvGraphicFramePr>
          <p:cNvPr id="104" name="Google Shape;104;p20"/>
          <p:cNvGraphicFramePr/>
          <p:nvPr>
            <p:extLst>
              <p:ext uri="{D42A27DB-BD31-4B8C-83A1-F6EECF244321}">
                <p14:modId xmlns:p14="http://schemas.microsoft.com/office/powerpoint/2010/main" val="2693338547"/>
              </p:ext>
            </p:extLst>
          </p:nvPr>
        </p:nvGraphicFramePr>
        <p:xfrm>
          <a:off x="5681351" y="1663481"/>
          <a:ext cx="13021301" cy="5835968"/>
        </p:xfrm>
        <a:graphic>
          <a:graphicData uri="http://schemas.openxmlformats.org/drawingml/2006/table">
            <a:tbl>
              <a:tblPr>
                <a:noFill/>
              </a:tblPr>
              <a:tblGrid>
                <a:gridCol w="4428393">
                  <a:extLst>
                    <a:ext uri="{9D8B030D-6E8A-4147-A177-3AD203B41FA5}">
                      <a16:colId xmlns:a16="http://schemas.microsoft.com/office/drawing/2014/main" val="20000"/>
                    </a:ext>
                  </a:extLst>
                </a:gridCol>
                <a:gridCol w="4940626">
                  <a:extLst>
                    <a:ext uri="{9D8B030D-6E8A-4147-A177-3AD203B41FA5}">
                      <a16:colId xmlns:a16="http://schemas.microsoft.com/office/drawing/2014/main" val="20001"/>
                    </a:ext>
                  </a:extLst>
                </a:gridCol>
                <a:gridCol w="3652282">
                  <a:extLst>
                    <a:ext uri="{9D8B030D-6E8A-4147-A177-3AD203B41FA5}">
                      <a16:colId xmlns:a16="http://schemas.microsoft.com/office/drawing/2014/main" val="20002"/>
                    </a:ext>
                  </a:extLst>
                </a:gridCol>
              </a:tblGrid>
              <a:tr h="1748171">
                <a:tc>
                  <a:txBody>
                    <a:bodyPr/>
                    <a:lstStyle/>
                    <a:p>
                      <a:pPr marL="304800" marR="304800" lvl="0" indent="0" algn="l" rtl="0">
                        <a:lnSpc>
                          <a:spcPct val="115000"/>
                        </a:lnSpc>
                        <a:spcBef>
                          <a:spcPts val="600"/>
                        </a:spcBef>
                        <a:spcAft>
                          <a:spcPts val="0"/>
                        </a:spcAft>
                        <a:buNone/>
                      </a:pPr>
                      <a:r>
                        <a:rPr lang="en" sz="3300" b="1"/>
                        <a:t>Manifestation</a:t>
                      </a:r>
                      <a:endParaRPr sz="3300" b="1"/>
                    </a:p>
                  </a:txBody>
                  <a:tcPr marL="297978" marR="297978" marT="297978" marB="297978">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68300" marR="368300" lvl="0" indent="0" algn="l" rtl="0">
                        <a:lnSpc>
                          <a:spcPct val="115000"/>
                        </a:lnSpc>
                        <a:spcBef>
                          <a:spcPts val="600"/>
                        </a:spcBef>
                        <a:spcAft>
                          <a:spcPts val="0"/>
                        </a:spcAft>
                        <a:buNone/>
                      </a:pPr>
                      <a:r>
                        <a:rPr lang="en" sz="3300" b="1"/>
                        <a:t>Temperature, </a:t>
                      </a:r>
                      <a:r>
                        <a:rPr lang="en" sz="3300" b="1" baseline="30000"/>
                        <a:t>o</a:t>
                      </a:r>
                      <a:r>
                        <a:rPr lang="en" sz="3300" b="1"/>
                        <a:t>C</a:t>
                      </a:r>
                      <a:endParaRPr sz="3300" b="1"/>
                    </a:p>
                  </a:txBody>
                  <a:tcPr marL="297978" marR="297978" marT="297978" marB="297978">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79400" marR="266700" lvl="0" indent="0" algn="l" rtl="0">
                        <a:lnSpc>
                          <a:spcPct val="115000"/>
                        </a:lnSpc>
                        <a:spcBef>
                          <a:spcPts val="600"/>
                        </a:spcBef>
                        <a:spcAft>
                          <a:spcPts val="0"/>
                        </a:spcAft>
                        <a:buNone/>
                      </a:pPr>
                      <a:r>
                        <a:rPr lang="en" sz="3300" b="1"/>
                        <a:t>Strain rate, s</a:t>
                      </a:r>
                      <a:r>
                        <a:rPr lang="en" sz="3300" b="1" baseline="30000"/>
                        <a:t>-1</a:t>
                      </a:r>
                      <a:endParaRPr sz="3300" b="1" baseline="30000"/>
                    </a:p>
                  </a:txBody>
                  <a:tcPr marL="297978" marR="297978" marT="297978" marB="297978">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748171">
                <a:tc>
                  <a:txBody>
                    <a:bodyPr/>
                    <a:lstStyle/>
                    <a:p>
                      <a:pPr marL="304800" marR="304800" lvl="0" indent="0" algn="l" rtl="0">
                        <a:lnSpc>
                          <a:spcPct val="115000"/>
                        </a:lnSpc>
                        <a:spcBef>
                          <a:spcPts val="600"/>
                        </a:spcBef>
                        <a:spcAft>
                          <a:spcPts val="0"/>
                        </a:spcAft>
                        <a:buNone/>
                      </a:pPr>
                      <a:r>
                        <a:rPr lang="en" sz="3300"/>
                        <a:t>Dynamic recrystallization</a:t>
                      </a:r>
                      <a:endParaRPr sz="3300"/>
                    </a:p>
                  </a:txBody>
                  <a:tcPr marL="297978" marR="297978" marT="297978" marB="297978">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68300" marR="368300" lvl="0" indent="0" algn="l" rtl="0">
                        <a:lnSpc>
                          <a:spcPct val="115000"/>
                        </a:lnSpc>
                        <a:spcBef>
                          <a:spcPts val="600"/>
                        </a:spcBef>
                        <a:spcAft>
                          <a:spcPts val="0"/>
                        </a:spcAft>
                        <a:buNone/>
                      </a:pPr>
                      <a:r>
                        <a:rPr lang="en" sz="3300"/>
                        <a:t>1000-1250</a:t>
                      </a:r>
                      <a:endParaRPr sz="3300"/>
                    </a:p>
                  </a:txBody>
                  <a:tcPr marL="297978" marR="297978" marT="297978" marB="297978">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79400" marR="266700" lvl="0" indent="0" algn="l" rtl="0">
                        <a:lnSpc>
                          <a:spcPct val="115000"/>
                        </a:lnSpc>
                        <a:spcBef>
                          <a:spcPts val="600"/>
                        </a:spcBef>
                        <a:spcAft>
                          <a:spcPts val="0"/>
                        </a:spcAft>
                        <a:buNone/>
                      </a:pPr>
                      <a:r>
                        <a:rPr lang="en" sz="3300"/>
                        <a:t>0.001-1</a:t>
                      </a:r>
                      <a:endParaRPr sz="3300"/>
                    </a:p>
                  </a:txBody>
                  <a:tcPr marL="297978" marR="297978" marT="297978" marB="297978">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169813">
                <a:tc>
                  <a:txBody>
                    <a:bodyPr/>
                    <a:lstStyle/>
                    <a:p>
                      <a:pPr marL="304800" marR="304800" lvl="0" indent="0" algn="l" rtl="0">
                        <a:lnSpc>
                          <a:spcPct val="115000"/>
                        </a:lnSpc>
                        <a:spcBef>
                          <a:spcPts val="600"/>
                        </a:spcBef>
                        <a:spcAft>
                          <a:spcPts val="0"/>
                        </a:spcAft>
                        <a:buNone/>
                      </a:pPr>
                      <a:r>
                        <a:rPr lang="en" sz="3300"/>
                        <a:t>Flow instability</a:t>
                      </a:r>
                      <a:endParaRPr sz="3300"/>
                    </a:p>
                  </a:txBody>
                  <a:tcPr marL="297978" marR="297978" marT="297978" marB="297978">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68300" marR="368300" lvl="0" indent="0" algn="l" rtl="0">
                        <a:lnSpc>
                          <a:spcPct val="115000"/>
                        </a:lnSpc>
                        <a:spcBef>
                          <a:spcPts val="600"/>
                        </a:spcBef>
                        <a:spcAft>
                          <a:spcPts val="0"/>
                        </a:spcAft>
                        <a:buNone/>
                      </a:pPr>
                      <a:r>
                        <a:rPr lang="en" sz="3300"/>
                        <a:t>600-750</a:t>
                      </a:r>
                      <a:endParaRPr sz="3300"/>
                    </a:p>
                  </a:txBody>
                  <a:tcPr marL="297978" marR="297978" marT="297978" marB="297978">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79400" marR="266700" lvl="0" indent="0" algn="l" rtl="0">
                        <a:lnSpc>
                          <a:spcPct val="115000"/>
                        </a:lnSpc>
                        <a:spcBef>
                          <a:spcPts val="600"/>
                        </a:spcBef>
                        <a:spcAft>
                          <a:spcPts val="0"/>
                        </a:spcAft>
                        <a:buNone/>
                      </a:pPr>
                      <a:r>
                        <a:rPr lang="en" sz="3300"/>
                        <a:t>0.001-10</a:t>
                      </a:r>
                      <a:endParaRPr sz="3300"/>
                    </a:p>
                  </a:txBody>
                  <a:tcPr marL="297978" marR="297978" marT="297978" marB="297978">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169813">
                <a:tc gridSpan="3">
                  <a:txBody>
                    <a:bodyPr/>
                    <a:lstStyle/>
                    <a:p>
                      <a:pPr marL="1320800" marR="1308100" lvl="0" indent="0" algn="l" rtl="0">
                        <a:lnSpc>
                          <a:spcPct val="115000"/>
                        </a:lnSpc>
                        <a:spcBef>
                          <a:spcPts val="600"/>
                        </a:spcBef>
                        <a:spcAft>
                          <a:spcPts val="0"/>
                        </a:spcAft>
                        <a:buNone/>
                      </a:pPr>
                      <a:r>
                        <a:rPr lang="en" sz="3300" b="1"/>
                        <a:t>Optimum Conditions: 1250</a:t>
                      </a:r>
                      <a:r>
                        <a:rPr lang="en" sz="3300" b="1" baseline="30000"/>
                        <a:t>o</a:t>
                      </a:r>
                      <a:r>
                        <a:rPr lang="en" sz="3300" b="1"/>
                        <a:t>C and 0.001 s</a:t>
                      </a:r>
                      <a:r>
                        <a:rPr lang="en" sz="3300" b="1" baseline="30000"/>
                        <a:t>-1</a:t>
                      </a:r>
                      <a:endParaRPr sz="3300" b="1" baseline="30000"/>
                    </a:p>
                  </a:txBody>
                  <a:tcPr marL="297978" marR="297978" marT="297978" marB="297978">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body" idx="1"/>
          </p:nvPr>
        </p:nvSpPr>
        <p:spPr>
          <a:xfrm>
            <a:off x="1812000" y="11099800"/>
            <a:ext cx="21436000" cy="2080000"/>
          </a:xfrm>
          <a:prstGeom prst="rect">
            <a:avLst/>
          </a:prstGeom>
        </p:spPr>
        <p:txBody>
          <a:bodyPr spcFirstLastPara="1" vert="horz" wrap="square" lIns="243800" tIns="243800" rIns="243800" bIns="243800" rtlCol="0" anchor="t" anchorCtr="0">
            <a:normAutofit/>
          </a:bodyPr>
          <a:lstStyle/>
          <a:p>
            <a:pPr marL="0" indent="0" algn="ctr">
              <a:spcAft>
                <a:spcPts val="3200"/>
              </a:spcAft>
              <a:buClr>
                <a:schemeClr val="dk1"/>
              </a:buClr>
              <a:buSzPts val="1100"/>
              <a:buNone/>
            </a:pPr>
            <a:r>
              <a:rPr lang="en"/>
              <a:t>Variation of flow stress with strain rate for as-cast AISI 304 stainless steel at a strain rate of 0.5 </a:t>
            </a:r>
            <a:endParaRPr/>
          </a:p>
        </p:txBody>
      </p:sp>
      <p:pic>
        <p:nvPicPr>
          <p:cNvPr id="110" name="Google Shape;110;p21"/>
          <p:cNvPicPr preferRelativeResize="0"/>
          <p:nvPr/>
        </p:nvPicPr>
        <p:blipFill rotWithShape="1">
          <a:blip r:embed="rId3">
            <a:alphaModFix/>
          </a:blip>
          <a:srcRect b="5437"/>
          <a:stretch/>
        </p:blipFill>
        <p:spPr>
          <a:xfrm>
            <a:off x="5446901" y="1356816"/>
            <a:ext cx="13490197" cy="95673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Shape 114"/>
        <p:cNvGrpSpPr/>
        <p:nvPr/>
      </p:nvGrpSpPr>
      <p:grpSpPr>
        <a:xfrm>
          <a:off x="0" y="0"/>
          <a:ext cx="0" cy="0"/>
          <a:chOff x="0" y="0"/>
          <a:chExt cx="0" cy="0"/>
        </a:xfrm>
      </p:grpSpPr>
      <p:pic>
        <p:nvPicPr>
          <p:cNvPr id="116" name="Google Shape;116;p22"/>
          <p:cNvPicPr preferRelativeResize="0"/>
          <p:nvPr/>
        </p:nvPicPr>
        <p:blipFill>
          <a:blip r:embed="rId3">
            <a:alphaModFix/>
          </a:blip>
          <a:stretch>
            <a:fillRect/>
          </a:stretch>
        </p:blipFill>
        <p:spPr>
          <a:xfrm>
            <a:off x="12192000" y="1610036"/>
            <a:ext cx="10555131" cy="7916333"/>
          </a:xfrm>
          <a:prstGeom prst="rect">
            <a:avLst/>
          </a:prstGeom>
          <a:noFill/>
          <a:ln>
            <a:noFill/>
          </a:ln>
        </p:spPr>
      </p:pic>
      <p:sp>
        <p:nvSpPr>
          <p:cNvPr id="117" name="Google Shape;117;p22"/>
          <p:cNvSpPr txBox="1"/>
          <p:nvPr/>
        </p:nvSpPr>
        <p:spPr>
          <a:xfrm>
            <a:off x="831200" y="10724467"/>
            <a:ext cx="23142400" cy="2363451"/>
          </a:xfrm>
          <a:prstGeom prst="rect">
            <a:avLst/>
          </a:prstGeom>
          <a:noFill/>
          <a:ln>
            <a:noFill/>
          </a:ln>
        </p:spPr>
        <p:txBody>
          <a:bodyPr spcFirstLastPara="1" wrap="square" lIns="243800" tIns="243800" rIns="243800" bIns="243800" anchor="t" anchorCtr="0">
            <a:spAutoFit/>
          </a:bodyPr>
          <a:lstStyle/>
          <a:p>
            <a:pPr algn="ctr"/>
            <a:r>
              <a:rPr lang="en" sz="4053">
                <a:solidFill>
                  <a:schemeClr val="dk1"/>
                </a:solidFill>
              </a:rPr>
              <a:t>Processing map for wrought AISI 304 commercial stainless steel at a strain of 0.5.Contour numbers represent percent efficiency of power dissipation. Shaded region corresponds to flow instability.</a:t>
            </a:r>
            <a:endParaRPr sz="4053">
              <a:solidFill>
                <a:schemeClr val="dk1"/>
              </a:solidFill>
            </a:endParaRPr>
          </a:p>
          <a:p>
            <a:pPr algn="ctr"/>
            <a:endParaRPr sz="4053">
              <a:solidFill>
                <a:schemeClr val="dk1"/>
              </a:solidFill>
            </a:endParaRPr>
          </a:p>
        </p:txBody>
      </p:sp>
      <p:pic>
        <p:nvPicPr>
          <p:cNvPr id="118" name="Google Shape;118;p22"/>
          <p:cNvPicPr preferRelativeResize="0"/>
          <p:nvPr/>
        </p:nvPicPr>
        <p:blipFill>
          <a:blip r:embed="rId4">
            <a:alphaModFix/>
          </a:blip>
          <a:stretch>
            <a:fillRect/>
          </a:stretch>
        </p:blipFill>
        <p:spPr>
          <a:xfrm>
            <a:off x="1241600" y="1467534"/>
            <a:ext cx="9286267" cy="889253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22"/>
        <p:cNvGrpSpPr/>
        <p:nvPr/>
      </p:nvGrpSpPr>
      <p:grpSpPr>
        <a:xfrm>
          <a:off x="0" y="0"/>
          <a:ext cx="0" cy="0"/>
          <a:chOff x="0" y="0"/>
          <a:chExt cx="0" cy="0"/>
        </a:xfrm>
      </p:grpSpPr>
      <p:sp>
        <p:nvSpPr>
          <p:cNvPr id="129" name="Rectangle 128">
            <a:extLst>
              <a:ext uri="{FF2B5EF4-FFF2-40B4-BE49-F238E27FC236}">
                <a16:creationId xmlns:a16="http://schemas.microsoft.com/office/drawing/2014/main" id="{17DE0705-3755-4B4E-8070-9F050798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24384000" cy="9837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Google Shape;123;p23"/>
          <p:cNvSpPr txBox="1">
            <a:spLocks noGrp="1"/>
          </p:cNvSpPr>
          <p:nvPr>
            <p:ph type="title"/>
          </p:nvPr>
        </p:nvSpPr>
        <p:spPr>
          <a:xfrm>
            <a:off x="1270534" y="8572256"/>
            <a:ext cx="21519129" cy="2529524"/>
          </a:xfrm>
          <a:prstGeom prst="rect">
            <a:avLst/>
          </a:prstGeom>
        </p:spPr>
        <p:txBody>
          <a:bodyPr spcFirstLastPara="1" vert="horz" lIns="274320" tIns="182880" rIns="274320" bIns="182880" rtlCol="0" anchor="ctr" anchorCtr="1">
            <a:normAutofit/>
          </a:bodyPr>
          <a:lstStyle/>
          <a:p>
            <a:pPr marL="1388551" marR="575741" defTabSz="914400">
              <a:spcBef>
                <a:spcPct val="0"/>
              </a:spcBef>
              <a:buClr>
                <a:schemeClr val="dk1"/>
              </a:buClr>
              <a:buSzPct val="64705"/>
            </a:pPr>
            <a:r>
              <a:rPr lang="en-US" sz="5000" spc="200">
                <a:solidFill>
                  <a:srgbClr val="262626"/>
                </a:solidFill>
              </a:rPr>
              <a:t>Metallurgical interpretation and processing conditions for wrought AISI 304 commercial stainless steel</a:t>
            </a:r>
          </a:p>
        </p:txBody>
      </p:sp>
      <p:graphicFrame>
        <p:nvGraphicFramePr>
          <p:cNvPr id="124" name="Google Shape;124;p23"/>
          <p:cNvGraphicFramePr/>
          <p:nvPr>
            <p:extLst>
              <p:ext uri="{D42A27DB-BD31-4B8C-83A1-F6EECF244321}">
                <p14:modId xmlns:p14="http://schemas.microsoft.com/office/powerpoint/2010/main" val="19475949"/>
              </p:ext>
            </p:extLst>
          </p:nvPr>
        </p:nvGraphicFramePr>
        <p:xfrm>
          <a:off x="1270534" y="2009900"/>
          <a:ext cx="21842933" cy="5143129"/>
        </p:xfrm>
        <a:graphic>
          <a:graphicData uri="http://schemas.openxmlformats.org/drawingml/2006/table">
            <a:tbl>
              <a:tblPr>
                <a:noFill/>
              </a:tblPr>
              <a:tblGrid>
                <a:gridCol w="7854149">
                  <a:extLst>
                    <a:ext uri="{9D8B030D-6E8A-4147-A177-3AD203B41FA5}">
                      <a16:colId xmlns:a16="http://schemas.microsoft.com/office/drawing/2014/main" val="20000"/>
                    </a:ext>
                  </a:extLst>
                </a:gridCol>
                <a:gridCol w="7574264">
                  <a:extLst>
                    <a:ext uri="{9D8B030D-6E8A-4147-A177-3AD203B41FA5}">
                      <a16:colId xmlns:a16="http://schemas.microsoft.com/office/drawing/2014/main" val="20001"/>
                    </a:ext>
                  </a:extLst>
                </a:gridCol>
                <a:gridCol w="6414520">
                  <a:extLst>
                    <a:ext uri="{9D8B030D-6E8A-4147-A177-3AD203B41FA5}">
                      <a16:colId xmlns:a16="http://schemas.microsoft.com/office/drawing/2014/main" val="20002"/>
                    </a:ext>
                  </a:extLst>
                </a:gridCol>
              </a:tblGrid>
              <a:tr h="1130985">
                <a:tc>
                  <a:txBody>
                    <a:bodyPr/>
                    <a:lstStyle/>
                    <a:p>
                      <a:pPr marL="190500" marR="190500" lvl="0" indent="0" algn="l" rtl="0">
                        <a:lnSpc>
                          <a:spcPct val="115000"/>
                        </a:lnSpc>
                        <a:spcBef>
                          <a:spcPts val="300"/>
                        </a:spcBef>
                        <a:spcAft>
                          <a:spcPts val="0"/>
                        </a:spcAft>
                        <a:buNone/>
                      </a:pPr>
                      <a:r>
                        <a:rPr lang="en" sz="3200" b="1"/>
                        <a:t>Manifestation</a:t>
                      </a:r>
                      <a:endParaRPr sz="3200" b="1"/>
                    </a:p>
                  </a:txBody>
                  <a:tcPr marL="288087" marR="288087" marT="288087" marB="28808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55600" marR="355600" lvl="0" indent="0" algn="l" rtl="0">
                        <a:lnSpc>
                          <a:spcPct val="115000"/>
                        </a:lnSpc>
                        <a:spcBef>
                          <a:spcPts val="300"/>
                        </a:spcBef>
                        <a:spcAft>
                          <a:spcPts val="0"/>
                        </a:spcAft>
                        <a:buNone/>
                      </a:pPr>
                      <a:r>
                        <a:rPr lang="en" sz="3200" b="1"/>
                        <a:t>Temperature, </a:t>
                      </a:r>
                      <a:r>
                        <a:rPr lang="en" sz="3200" b="1" baseline="30000"/>
                        <a:t>o</a:t>
                      </a:r>
                      <a:r>
                        <a:rPr lang="en" sz="3200" b="1"/>
                        <a:t>C</a:t>
                      </a:r>
                      <a:endParaRPr sz="3200" b="1"/>
                    </a:p>
                  </a:txBody>
                  <a:tcPr marL="288087" marR="288087" marT="288087" marB="28808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92100" marR="266700" lvl="0" indent="0" algn="l" rtl="0">
                        <a:lnSpc>
                          <a:spcPct val="115000"/>
                        </a:lnSpc>
                        <a:spcBef>
                          <a:spcPts val="300"/>
                        </a:spcBef>
                        <a:spcAft>
                          <a:spcPts val="0"/>
                        </a:spcAft>
                        <a:buNone/>
                      </a:pPr>
                      <a:r>
                        <a:rPr lang="en" sz="3200" b="1"/>
                        <a:t>Strain rate, s</a:t>
                      </a:r>
                      <a:r>
                        <a:rPr lang="en" sz="3200" b="1" baseline="30000"/>
                        <a:t>-1</a:t>
                      </a:r>
                      <a:endParaRPr sz="3200" b="1" baseline="30000"/>
                    </a:p>
                  </a:txBody>
                  <a:tcPr marL="288087" marR="288087" marT="288087" marB="28808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130985">
                <a:tc>
                  <a:txBody>
                    <a:bodyPr/>
                    <a:lstStyle/>
                    <a:p>
                      <a:pPr marL="190500" marR="190500" lvl="0" indent="0" algn="l" rtl="0">
                        <a:lnSpc>
                          <a:spcPct val="115000"/>
                        </a:lnSpc>
                        <a:spcBef>
                          <a:spcPts val="300"/>
                        </a:spcBef>
                        <a:spcAft>
                          <a:spcPts val="0"/>
                        </a:spcAft>
                        <a:buNone/>
                      </a:pPr>
                      <a:r>
                        <a:rPr lang="en" sz="3200"/>
                        <a:t>Dynamic recrystallization</a:t>
                      </a:r>
                      <a:endParaRPr sz="3200"/>
                    </a:p>
                  </a:txBody>
                  <a:tcPr marL="288087" marR="288087" marT="288087" marB="28808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55600" marR="355600" lvl="0" indent="0" algn="l" rtl="0">
                        <a:lnSpc>
                          <a:spcPct val="115000"/>
                        </a:lnSpc>
                        <a:spcBef>
                          <a:spcPts val="300"/>
                        </a:spcBef>
                        <a:spcAft>
                          <a:spcPts val="0"/>
                        </a:spcAft>
                        <a:buNone/>
                      </a:pPr>
                      <a:r>
                        <a:rPr lang="en" sz="3200"/>
                        <a:t>850-1250</a:t>
                      </a:r>
                      <a:endParaRPr sz="3200"/>
                    </a:p>
                  </a:txBody>
                  <a:tcPr marL="288087" marR="288087" marT="288087" marB="28808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92100" marR="266700" lvl="0" indent="0" algn="l" rtl="0">
                        <a:lnSpc>
                          <a:spcPct val="115000"/>
                        </a:lnSpc>
                        <a:spcBef>
                          <a:spcPts val="300"/>
                        </a:spcBef>
                        <a:spcAft>
                          <a:spcPts val="0"/>
                        </a:spcAft>
                        <a:buNone/>
                      </a:pPr>
                      <a:r>
                        <a:rPr lang="en" sz="3200"/>
                        <a:t>0.001-1</a:t>
                      </a:r>
                      <a:endParaRPr sz="3200"/>
                    </a:p>
                  </a:txBody>
                  <a:tcPr marL="288087" marR="288087" marT="288087" marB="28808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50174">
                <a:tc>
                  <a:txBody>
                    <a:bodyPr/>
                    <a:lstStyle/>
                    <a:p>
                      <a:pPr marL="190500" marR="190500" lvl="0" indent="0" algn="l" rtl="0">
                        <a:lnSpc>
                          <a:spcPct val="115000"/>
                        </a:lnSpc>
                        <a:spcBef>
                          <a:spcPts val="900"/>
                        </a:spcBef>
                        <a:spcAft>
                          <a:spcPts val="0"/>
                        </a:spcAft>
                        <a:buNone/>
                      </a:pPr>
                      <a:r>
                        <a:rPr lang="en" sz="3200"/>
                        <a:t>Flow localization</a:t>
                      </a:r>
                      <a:endParaRPr sz="3200"/>
                    </a:p>
                  </a:txBody>
                  <a:tcPr marL="288087" marR="288087" marT="288087" marB="28808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55600" marR="355600" lvl="0" indent="0" algn="l" rtl="0">
                        <a:lnSpc>
                          <a:spcPct val="115000"/>
                        </a:lnSpc>
                        <a:spcBef>
                          <a:spcPts val="300"/>
                        </a:spcBef>
                        <a:spcAft>
                          <a:spcPts val="0"/>
                        </a:spcAft>
                        <a:buNone/>
                      </a:pPr>
                      <a:r>
                        <a:rPr lang="en" sz="3200"/>
                        <a:t>600-900</a:t>
                      </a:r>
                      <a:endParaRPr sz="3200"/>
                    </a:p>
                    <a:p>
                      <a:pPr marL="355600" marR="355600" lvl="0" indent="0" algn="l" rtl="0">
                        <a:lnSpc>
                          <a:spcPct val="115000"/>
                        </a:lnSpc>
                        <a:spcBef>
                          <a:spcPts val="400"/>
                        </a:spcBef>
                        <a:spcAft>
                          <a:spcPts val="0"/>
                        </a:spcAft>
                        <a:buNone/>
                      </a:pPr>
                      <a:r>
                        <a:rPr lang="en" sz="3200"/>
                        <a:t>950-1250</a:t>
                      </a:r>
                      <a:endParaRPr sz="3200"/>
                    </a:p>
                  </a:txBody>
                  <a:tcPr marL="288087" marR="288087" marT="288087" marB="28808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79400" marR="266700" lvl="0" indent="0" algn="l" rtl="0">
                        <a:lnSpc>
                          <a:spcPct val="115000"/>
                        </a:lnSpc>
                        <a:spcBef>
                          <a:spcPts val="300"/>
                        </a:spcBef>
                        <a:spcAft>
                          <a:spcPts val="0"/>
                        </a:spcAft>
                        <a:buNone/>
                      </a:pPr>
                      <a:r>
                        <a:rPr lang="en" sz="3200"/>
                        <a:t>&gt; 0.001</a:t>
                      </a:r>
                      <a:endParaRPr sz="3200"/>
                    </a:p>
                    <a:p>
                      <a:pPr marL="292100" marR="266700" lvl="0" indent="0" algn="l" rtl="0">
                        <a:lnSpc>
                          <a:spcPct val="115000"/>
                        </a:lnSpc>
                        <a:spcBef>
                          <a:spcPts val="400"/>
                        </a:spcBef>
                        <a:spcAft>
                          <a:spcPts val="0"/>
                        </a:spcAft>
                        <a:buNone/>
                      </a:pPr>
                      <a:r>
                        <a:rPr lang="en" sz="3200"/>
                        <a:t>&gt; 1</a:t>
                      </a:r>
                      <a:endParaRPr sz="3200"/>
                    </a:p>
                  </a:txBody>
                  <a:tcPr marL="288087" marR="288087" marT="288087" marB="28808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130985">
                <a:tc gridSpan="3">
                  <a:txBody>
                    <a:bodyPr/>
                    <a:lstStyle/>
                    <a:p>
                      <a:pPr marL="1244600" lvl="0" indent="0" algn="l" rtl="0">
                        <a:lnSpc>
                          <a:spcPct val="115000"/>
                        </a:lnSpc>
                        <a:spcBef>
                          <a:spcPts val="300"/>
                        </a:spcBef>
                        <a:spcAft>
                          <a:spcPts val="0"/>
                        </a:spcAft>
                        <a:buNone/>
                      </a:pPr>
                      <a:r>
                        <a:rPr lang="en" sz="3200" b="1"/>
                        <a:t>Optimum Conditions: 1100</a:t>
                      </a:r>
                      <a:r>
                        <a:rPr lang="en" sz="3200" b="1" baseline="30000"/>
                        <a:t>o</a:t>
                      </a:r>
                      <a:r>
                        <a:rPr lang="en" sz="3200" b="1"/>
                        <a:t>C and 0.01 s</a:t>
                      </a:r>
                      <a:r>
                        <a:rPr lang="en" sz="3200" b="1" baseline="30000"/>
                        <a:t>-1</a:t>
                      </a:r>
                      <a:endParaRPr sz="3200" b="1" baseline="30000"/>
                    </a:p>
                  </a:txBody>
                  <a:tcPr marL="288087" marR="288087" marT="288087" marB="28808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title"/>
          </p:nvPr>
        </p:nvSpPr>
        <p:spPr>
          <a:xfrm>
            <a:off x="955267" y="1056200"/>
            <a:ext cx="22721600" cy="2601400"/>
          </a:xfrm>
          <a:prstGeom prst="rect">
            <a:avLst/>
          </a:prstGeom>
        </p:spPr>
        <p:txBody>
          <a:bodyPr spcFirstLastPara="1" vert="horz" wrap="square" lIns="243800" tIns="243800" rIns="243800" bIns="243800" rtlCol="0" anchor="t" anchorCtr="0">
            <a:noAutofit/>
          </a:bodyPr>
          <a:lstStyle/>
          <a:p>
            <a:pPr algn="l">
              <a:buSzPts val="990"/>
            </a:pPr>
            <a:r>
              <a:rPr lang="en" sz="5387"/>
              <a:t>Comparison of the various existing instability theories with the reported microstructural observations on AISI 304 as cast stainless steel</a:t>
            </a:r>
            <a:endParaRPr sz="5387"/>
          </a:p>
        </p:txBody>
      </p:sp>
      <p:pic>
        <p:nvPicPr>
          <p:cNvPr id="148" name="Google Shape;148;p26"/>
          <p:cNvPicPr preferRelativeResize="0"/>
          <p:nvPr/>
        </p:nvPicPr>
        <p:blipFill rotWithShape="1">
          <a:blip r:embed="rId3">
            <a:alphaModFix/>
          </a:blip>
          <a:srcRect l="32445" t="33098" r="8893" b="39178"/>
          <a:stretch/>
        </p:blipFill>
        <p:spPr>
          <a:xfrm>
            <a:off x="541197" y="4474001"/>
            <a:ext cx="23301605" cy="5584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3" descr="A question mark of a typewriter type bar">
            <a:extLst>
              <a:ext uri="{FF2B5EF4-FFF2-40B4-BE49-F238E27FC236}">
                <a16:creationId xmlns:a16="http://schemas.microsoft.com/office/drawing/2014/main" id="{D0B53BF3-AEE8-2996-96AB-EB2970478195}"/>
              </a:ext>
            </a:extLst>
          </p:cNvPr>
          <p:cNvPicPr>
            <a:picLocks noChangeAspect="1"/>
          </p:cNvPicPr>
          <p:nvPr/>
        </p:nvPicPr>
        <p:blipFill rotWithShape="1">
          <a:blip r:embed="rId2">
            <a:alphaModFix amt="40000"/>
          </a:blip>
          <a:srcRect t="13828" b="1902"/>
          <a:stretch/>
        </p:blipFill>
        <p:spPr>
          <a:xfrm>
            <a:off x="20" y="10"/>
            <a:ext cx="24383980" cy="13715990"/>
          </a:xfrm>
          <a:prstGeom prst="rect">
            <a:avLst/>
          </a:prstGeom>
        </p:spPr>
      </p:pic>
      <p:sp>
        <p:nvSpPr>
          <p:cNvPr id="2" name="Title 1">
            <a:extLst>
              <a:ext uri="{FF2B5EF4-FFF2-40B4-BE49-F238E27FC236}">
                <a16:creationId xmlns:a16="http://schemas.microsoft.com/office/drawing/2014/main" id="{3F5051B0-5C6E-3345-85E7-B7A92AE0AAE5}"/>
              </a:ext>
            </a:extLst>
          </p:cNvPr>
          <p:cNvSpPr>
            <a:spLocks noGrp="1"/>
          </p:cNvSpPr>
          <p:nvPr>
            <p:ph type="ctrTitle"/>
          </p:nvPr>
        </p:nvSpPr>
        <p:spPr>
          <a:xfrm>
            <a:off x="3200400" y="4773488"/>
            <a:ext cx="17983200" cy="3291840"/>
          </a:xfrm>
          <a:noFill/>
          <a:ln w="38100" cap="sq">
            <a:solidFill>
              <a:schemeClr val="tx1"/>
            </a:solidFill>
            <a:miter lim="800000"/>
          </a:ln>
        </p:spPr>
        <p:txBody>
          <a:bodyPr anchor="ctr">
            <a:normAutofit/>
          </a:bodyPr>
          <a:lstStyle/>
          <a:p>
            <a:r>
              <a:rPr lang="en-US">
                <a:solidFill>
                  <a:schemeClr val="tx1"/>
                </a:solidFill>
              </a:rPr>
              <a:t>316L Stainless Steel</a:t>
            </a:r>
          </a:p>
        </p:txBody>
      </p:sp>
    </p:spTree>
    <p:extLst>
      <p:ext uri="{BB962C8B-B14F-4D97-AF65-F5344CB8AC3E}">
        <p14:creationId xmlns:p14="http://schemas.microsoft.com/office/powerpoint/2010/main" val="3275924130"/>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2133600" y="1285188"/>
            <a:ext cx="20116800" cy="2743200"/>
          </a:xfrm>
        </p:spPr>
        <p:txBody>
          <a:bodyPr>
            <a:normAutofit/>
          </a:bodyPr>
          <a:lstStyle/>
          <a:p>
            <a:pPr algn="ctr"/>
            <a:r>
              <a:rPr lang="en-US"/>
              <a:t>316L Stainless Steel</a:t>
            </a:r>
          </a:p>
        </p:txBody>
      </p:sp>
      <p:sp>
        <p:nvSpPr>
          <p:cNvPr id="4" name="Content Placeholder 3">
            <a:extLst>
              <a:ext uri="{FF2B5EF4-FFF2-40B4-BE49-F238E27FC236}">
                <a16:creationId xmlns:a16="http://schemas.microsoft.com/office/drawing/2014/main" id="{9C9A6190-C939-4A74-A85D-BDBD352A344C}"/>
              </a:ext>
            </a:extLst>
          </p:cNvPr>
          <p:cNvSpPr>
            <a:spLocks noGrp="1"/>
          </p:cNvSpPr>
          <p:nvPr>
            <p:ph idx="1"/>
          </p:nvPr>
        </p:nvSpPr>
        <p:spPr/>
        <p:txBody>
          <a:bodyPr/>
          <a:lstStyle/>
          <a:p>
            <a:pPr algn="l"/>
            <a:r>
              <a:rPr lang="en-US" sz="3600">
                <a:latin typeface="Times New Roman" panose="02020603050405020304" pitchFamily="18" charset="0"/>
              </a:rPr>
              <a:t>Stainless steel type 316L is extensively used for high temperature applications where creep resistance is an important consideration. The alloying element that imparts high temperature strengthening to this stainless steel is molybdenum.</a:t>
            </a:r>
          </a:p>
          <a:p>
            <a:pPr algn="l"/>
            <a:r>
              <a:rPr lang="en-US" sz="3600">
                <a:latin typeface="Times New Roman" panose="02020603050405020304" pitchFamily="18" charset="0"/>
              </a:rPr>
              <a:t>The addition of Molybdenum retards the recovery and recrystallisation process, lowers the hot ductility, increases the rolling and extrusion loads, and causes considerable solid solution strengthening at elevated temperatures.</a:t>
            </a:r>
          </a:p>
          <a:p>
            <a:pPr algn="l"/>
            <a:r>
              <a:rPr lang="en-US" sz="3600">
                <a:latin typeface="Times New Roman" panose="02020603050405020304" pitchFamily="18" charset="0"/>
              </a:rPr>
              <a:t>In this experiment, the sample used has the following </a:t>
            </a:r>
            <a:r>
              <a:rPr lang="en-US" sz="3600" b="1">
                <a:latin typeface="Times New Roman" panose="02020603050405020304" pitchFamily="18" charset="0"/>
              </a:rPr>
              <a:t>composition</a:t>
            </a:r>
            <a:r>
              <a:rPr lang="en-US" sz="3600">
                <a:latin typeface="Times New Roman" panose="02020603050405020304" pitchFamily="18" charset="0"/>
              </a:rPr>
              <a:t>:</a:t>
            </a:r>
          </a:p>
          <a:p>
            <a:pPr marL="0" indent="0">
              <a:buNone/>
            </a:pPr>
            <a:r>
              <a:rPr lang="en-US" sz="3600">
                <a:latin typeface="Times New Roman" panose="02020603050405020304" pitchFamily="18" charset="0"/>
              </a:rPr>
              <a:t>   </a:t>
            </a:r>
            <a:r>
              <a:rPr lang="en-IN" sz="3600" b="1">
                <a:latin typeface="TimesNewRoman"/>
              </a:rPr>
              <a:t>Cr-18.6, Ni-11.6, Mo-2.3, Mn-1.7, </a:t>
            </a:r>
            <a:r>
              <a:rPr lang="pt-BR" sz="3600" b="1">
                <a:latin typeface="TimesNewRoman"/>
              </a:rPr>
              <a:t>C-0.02, S-0.007, P-0.04, Si-0.77, Fe-bal</a:t>
            </a:r>
            <a:r>
              <a:rPr lang="pt-BR" sz="3600">
                <a:latin typeface="TimesNewRoman"/>
              </a:rPr>
              <a:t>.</a:t>
            </a:r>
            <a:endParaRPr lang="en-IN"/>
          </a:p>
        </p:txBody>
      </p:sp>
    </p:spTree>
    <p:extLst>
      <p:ext uri="{BB962C8B-B14F-4D97-AF65-F5344CB8AC3E}">
        <p14:creationId xmlns:p14="http://schemas.microsoft.com/office/powerpoint/2010/main" val="183243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2133600" y="-2478"/>
            <a:ext cx="20116800" cy="2743200"/>
          </a:xfrm>
        </p:spPr>
        <p:txBody>
          <a:bodyPr>
            <a:normAutofit/>
          </a:bodyPr>
          <a:lstStyle/>
          <a:p>
            <a:pPr algn="ctr"/>
            <a:r>
              <a:rPr lang="en-US" sz="6400"/>
              <a:t>Flow Stress Vs Strain for different Strain rates</a:t>
            </a:r>
          </a:p>
        </p:txBody>
      </p:sp>
      <p:sp>
        <p:nvSpPr>
          <p:cNvPr id="4" name="Content Placeholder 3">
            <a:extLst>
              <a:ext uri="{FF2B5EF4-FFF2-40B4-BE49-F238E27FC236}">
                <a16:creationId xmlns:a16="http://schemas.microsoft.com/office/drawing/2014/main" id="{9C9A6190-C939-4A74-A85D-BDBD352A344C}"/>
              </a:ext>
            </a:extLst>
          </p:cNvPr>
          <p:cNvSpPr>
            <a:spLocks noGrp="1"/>
          </p:cNvSpPr>
          <p:nvPr>
            <p:ph idx="1"/>
          </p:nvPr>
        </p:nvSpPr>
        <p:spPr>
          <a:xfrm>
            <a:off x="2133600" y="3276030"/>
            <a:ext cx="20116800" cy="7699248"/>
          </a:xfrm>
        </p:spPr>
        <p:txBody>
          <a:bodyPr/>
          <a:lstStyle/>
          <a:p>
            <a:pPr algn="l"/>
            <a:r>
              <a:rPr lang="en-IN"/>
              <a:t>The Stress vs Strain curves recorded are as follows:</a:t>
            </a:r>
          </a:p>
        </p:txBody>
      </p:sp>
      <p:pic>
        <p:nvPicPr>
          <p:cNvPr id="5" name="Picture 4">
            <a:extLst>
              <a:ext uri="{FF2B5EF4-FFF2-40B4-BE49-F238E27FC236}">
                <a16:creationId xmlns:a16="http://schemas.microsoft.com/office/drawing/2014/main" id="{C3F76BD3-72B0-4742-B3EF-4FD0B77111F5}"/>
              </a:ext>
            </a:extLst>
          </p:cNvPr>
          <p:cNvPicPr>
            <a:picLocks noChangeAspect="1"/>
          </p:cNvPicPr>
          <p:nvPr/>
        </p:nvPicPr>
        <p:blipFill>
          <a:blip r:embed="rId2"/>
          <a:stretch>
            <a:fillRect/>
          </a:stretch>
        </p:blipFill>
        <p:spPr>
          <a:xfrm>
            <a:off x="13099255" y="4214398"/>
            <a:ext cx="8904438" cy="5899584"/>
          </a:xfrm>
          <a:prstGeom prst="rect">
            <a:avLst/>
          </a:prstGeom>
        </p:spPr>
      </p:pic>
      <p:pic>
        <p:nvPicPr>
          <p:cNvPr id="7" name="Picture 6">
            <a:extLst>
              <a:ext uri="{FF2B5EF4-FFF2-40B4-BE49-F238E27FC236}">
                <a16:creationId xmlns:a16="http://schemas.microsoft.com/office/drawing/2014/main" id="{AFB6A1CC-B328-414C-8B65-8B571328AEE8}"/>
              </a:ext>
            </a:extLst>
          </p:cNvPr>
          <p:cNvPicPr>
            <a:picLocks noChangeAspect="1"/>
          </p:cNvPicPr>
          <p:nvPr/>
        </p:nvPicPr>
        <p:blipFill>
          <a:blip r:embed="rId3"/>
          <a:stretch>
            <a:fillRect/>
          </a:stretch>
        </p:blipFill>
        <p:spPr>
          <a:xfrm>
            <a:off x="2380309" y="4214398"/>
            <a:ext cx="9492706" cy="5880848"/>
          </a:xfrm>
          <a:prstGeom prst="rect">
            <a:avLst/>
          </a:prstGeom>
        </p:spPr>
      </p:pic>
      <p:sp>
        <p:nvSpPr>
          <p:cNvPr id="8" name="TextBox 7">
            <a:extLst>
              <a:ext uri="{FF2B5EF4-FFF2-40B4-BE49-F238E27FC236}">
                <a16:creationId xmlns:a16="http://schemas.microsoft.com/office/drawing/2014/main" id="{94E9CB07-D4FF-4CD9-9929-B27DAB1933E3}"/>
              </a:ext>
            </a:extLst>
          </p:cNvPr>
          <p:cNvSpPr txBox="1"/>
          <p:nvPr/>
        </p:nvSpPr>
        <p:spPr>
          <a:xfrm>
            <a:off x="2376004" y="10848993"/>
            <a:ext cx="20116800" cy="1384995"/>
          </a:xfrm>
          <a:prstGeom prst="rect">
            <a:avLst/>
          </a:prstGeom>
          <a:noFill/>
        </p:spPr>
        <p:txBody>
          <a:bodyPr wrap="square" rtlCol="0">
            <a:spAutoFit/>
          </a:bodyPr>
          <a:lstStyle/>
          <a:p>
            <a:pPr algn="just"/>
            <a:r>
              <a:rPr lang="en-IN" sz="2800"/>
              <a:t>We get to know that the behaviour of graphs is different for the two regions : T &lt; 1000K &amp; T &gt; 1000K. At temperature lower than 1000K, the curves exhibit typical behaviour whereas at temperatures greater than 1000K, we see that the flow stress attains a peak at a critical strain and reaches a steady state at higher strains. </a:t>
            </a:r>
          </a:p>
        </p:txBody>
      </p:sp>
    </p:spTree>
    <p:extLst>
      <p:ext uri="{BB962C8B-B14F-4D97-AF65-F5344CB8AC3E}">
        <p14:creationId xmlns:p14="http://schemas.microsoft.com/office/powerpoint/2010/main" val="2600794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2133600" y="306992"/>
            <a:ext cx="20116800" cy="2743200"/>
          </a:xfrm>
        </p:spPr>
        <p:txBody>
          <a:bodyPr>
            <a:normAutofit/>
          </a:bodyPr>
          <a:lstStyle/>
          <a:p>
            <a:pPr algn="ctr"/>
            <a:r>
              <a:rPr lang="en-US" sz="6400"/>
              <a:t>Microstructural Analysis</a:t>
            </a:r>
          </a:p>
        </p:txBody>
      </p:sp>
      <p:pic>
        <p:nvPicPr>
          <p:cNvPr id="17" name="Content Placeholder 16">
            <a:extLst>
              <a:ext uri="{FF2B5EF4-FFF2-40B4-BE49-F238E27FC236}">
                <a16:creationId xmlns:a16="http://schemas.microsoft.com/office/drawing/2014/main" id="{9B604398-3C63-46FF-A895-735400D30E38}"/>
              </a:ext>
            </a:extLst>
          </p:cNvPr>
          <p:cNvPicPr>
            <a:picLocks noGrp="1" noChangeAspect="1"/>
          </p:cNvPicPr>
          <p:nvPr>
            <p:ph idx="1"/>
          </p:nvPr>
        </p:nvPicPr>
        <p:blipFill>
          <a:blip r:embed="rId2"/>
          <a:stretch>
            <a:fillRect/>
          </a:stretch>
        </p:blipFill>
        <p:spPr>
          <a:xfrm>
            <a:off x="2548319" y="3878322"/>
            <a:ext cx="7955970" cy="5959356"/>
          </a:xfrm>
        </p:spPr>
      </p:pic>
      <p:pic>
        <p:nvPicPr>
          <p:cNvPr id="19" name="Picture 18">
            <a:extLst>
              <a:ext uri="{FF2B5EF4-FFF2-40B4-BE49-F238E27FC236}">
                <a16:creationId xmlns:a16="http://schemas.microsoft.com/office/drawing/2014/main" id="{A11D3A9C-22BF-4ACA-888F-B225D72B86A3}"/>
              </a:ext>
            </a:extLst>
          </p:cNvPr>
          <p:cNvPicPr>
            <a:picLocks noChangeAspect="1"/>
          </p:cNvPicPr>
          <p:nvPr/>
        </p:nvPicPr>
        <p:blipFill>
          <a:blip r:embed="rId3"/>
          <a:stretch>
            <a:fillRect/>
          </a:stretch>
        </p:blipFill>
        <p:spPr>
          <a:xfrm>
            <a:off x="13612126" y="3878322"/>
            <a:ext cx="7666384" cy="5898392"/>
          </a:xfrm>
          <a:prstGeom prst="rect">
            <a:avLst/>
          </a:prstGeom>
        </p:spPr>
      </p:pic>
      <p:sp>
        <p:nvSpPr>
          <p:cNvPr id="20" name="TextBox 19">
            <a:extLst>
              <a:ext uri="{FF2B5EF4-FFF2-40B4-BE49-F238E27FC236}">
                <a16:creationId xmlns:a16="http://schemas.microsoft.com/office/drawing/2014/main" id="{A233EB59-7ACD-4A61-B5CF-CE7F8FFD1712}"/>
              </a:ext>
            </a:extLst>
          </p:cNvPr>
          <p:cNvSpPr txBox="1"/>
          <p:nvPr/>
        </p:nvSpPr>
        <p:spPr>
          <a:xfrm>
            <a:off x="2548319" y="10327343"/>
            <a:ext cx="7955970" cy="1323439"/>
          </a:xfrm>
          <a:prstGeom prst="rect">
            <a:avLst/>
          </a:prstGeom>
          <a:noFill/>
        </p:spPr>
        <p:txBody>
          <a:bodyPr wrap="square" rtlCol="0">
            <a:spAutoFit/>
          </a:bodyPr>
          <a:lstStyle/>
          <a:p>
            <a:pPr algn="ctr"/>
            <a:r>
              <a:rPr lang="en-IN" sz="4000"/>
              <a:t>Initial microstructure of 316L steel used for hot compression tests.</a:t>
            </a:r>
          </a:p>
        </p:txBody>
      </p:sp>
      <p:sp>
        <p:nvSpPr>
          <p:cNvPr id="23" name="TextBox 22">
            <a:extLst>
              <a:ext uri="{FF2B5EF4-FFF2-40B4-BE49-F238E27FC236}">
                <a16:creationId xmlns:a16="http://schemas.microsoft.com/office/drawing/2014/main" id="{781A6D6F-60C1-4271-AAA9-F10D35FEDAC2}"/>
              </a:ext>
            </a:extLst>
          </p:cNvPr>
          <p:cNvSpPr txBox="1"/>
          <p:nvPr/>
        </p:nvSpPr>
        <p:spPr>
          <a:xfrm>
            <a:off x="13612127" y="9969190"/>
            <a:ext cx="7955970" cy="2554545"/>
          </a:xfrm>
          <a:prstGeom prst="rect">
            <a:avLst/>
          </a:prstGeom>
          <a:noFill/>
        </p:spPr>
        <p:txBody>
          <a:bodyPr wrap="square" rtlCol="0">
            <a:spAutoFit/>
          </a:bodyPr>
          <a:lstStyle/>
          <a:p>
            <a:pPr algn="ctr"/>
            <a:r>
              <a:rPr lang="en-IN" sz="4000"/>
              <a:t>Sample deformed at temperature 900</a:t>
            </a:r>
            <a:r>
              <a:rPr lang="en-IN" sz="4000">
                <a:solidFill>
                  <a:srgbClr val="333333"/>
                </a:solidFill>
                <a:latin typeface="Arial" panose="020B0604020202020204" pitchFamily="34" charset="0"/>
              </a:rPr>
              <a:t>°C and strain rate 0.001 s⁻¹</a:t>
            </a:r>
            <a:r>
              <a:rPr lang="en-IN" sz="4000"/>
              <a:t>. This here is a typical dynamically recovered microstructure.</a:t>
            </a:r>
          </a:p>
        </p:txBody>
      </p:sp>
    </p:spTree>
    <p:extLst>
      <p:ext uri="{BB962C8B-B14F-4D97-AF65-F5344CB8AC3E}">
        <p14:creationId xmlns:p14="http://schemas.microsoft.com/office/powerpoint/2010/main" val="949295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2133600" y="150941"/>
            <a:ext cx="20116800" cy="2743200"/>
          </a:xfrm>
        </p:spPr>
        <p:txBody>
          <a:bodyPr>
            <a:normAutofit/>
          </a:bodyPr>
          <a:lstStyle/>
          <a:p>
            <a:pPr algn="ctr"/>
            <a:r>
              <a:rPr lang="en-US" sz="6400"/>
              <a:t>Microstructural Analysis</a:t>
            </a:r>
          </a:p>
        </p:txBody>
      </p:sp>
      <p:pic>
        <p:nvPicPr>
          <p:cNvPr id="16" name="Content Placeholder 15">
            <a:extLst>
              <a:ext uri="{FF2B5EF4-FFF2-40B4-BE49-F238E27FC236}">
                <a16:creationId xmlns:a16="http://schemas.microsoft.com/office/drawing/2014/main" id="{FA315423-6DBF-4204-B0DE-61A0CEDF2404}"/>
              </a:ext>
            </a:extLst>
          </p:cNvPr>
          <p:cNvPicPr>
            <a:picLocks noGrp="1" noChangeAspect="1"/>
          </p:cNvPicPr>
          <p:nvPr>
            <p:ph idx="1"/>
          </p:nvPr>
        </p:nvPicPr>
        <p:blipFill>
          <a:blip r:embed="rId2"/>
          <a:stretch>
            <a:fillRect/>
          </a:stretch>
        </p:blipFill>
        <p:spPr>
          <a:xfrm>
            <a:off x="3016286" y="3617339"/>
            <a:ext cx="7992372" cy="5630338"/>
          </a:xfrm>
        </p:spPr>
      </p:pic>
      <p:pic>
        <p:nvPicPr>
          <p:cNvPr id="20" name="Picture 19">
            <a:extLst>
              <a:ext uri="{FF2B5EF4-FFF2-40B4-BE49-F238E27FC236}">
                <a16:creationId xmlns:a16="http://schemas.microsoft.com/office/drawing/2014/main" id="{F1780EA7-CBEC-49F2-8457-DBB55551644B}"/>
              </a:ext>
            </a:extLst>
          </p:cNvPr>
          <p:cNvPicPr>
            <a:picLocks noChangeAspect="1"/>
          </p:cNvPicPr>
          <p:nvPr/>
        </p:nvPicPr>
        <p:blipFill>
          <a:blip r:embed="rId3"/>
          <a:stretch>
            <a:fillRect/>
          </a:stretch>
        </p:blipFill>
        <p:spPr>
          <a:xfrm>
            <a:off x="14218022" y="3617338"/>
            <a:ext cx="7568536" cy="5623632"/>
          </a:xfrm>
          <a:prstGeom prst="rect">
            <a:avLst/>
          </a:prstGeom>
        </p:spPr>
      </p:pic>
      <p:sp>
        <p:nvSpPr>
          <p:cNvPr id="24" name="TextBox 23">
            <a:extLst>
              <a:ext uri="{FF2B5EF4-FFF2-40B4-BE49-F238E27FC236}">
                <a16:creationId xmlns:a16="http://schemas.microsoft.com/office/drawing/2014/main" id="{E7C457B0-234A-4289-9C4E-20B9D47CB9B8}"/>
              </a:ext>
            </a:extLst>
          </p:cNvPr>
          <p:cNvSpPr txBox="1"/>
          <p:nvPr/>
        </p:nvSpPr>
        <p:spPr>
          <a:xfrm>
            <a:off x="2698377" y="9928306"/>
            <a:ext cx="9005386" cy="2554545"/>
          </a:xfrm>
          <a:prstGeom prst="rect">
            <a:avLst/>
          </a:prstGeom>
          <a:noFill/>
        </p:spPr>
        <p:txBody>
          <a:bodyPr wrap="square">
            <a:spAutoFit/>
          </a:bodyPr>
          <a:lstStyle/>
          <a:p>
            <a:pPr algn="ctr"/>
            <a:r>
              <a:rPr lang="en-IN" sz="4000"/>
              <a:t>Sample deformed at temperature 1000</a:t>
            </a:r>
            <a:r>
              <a:rPr lang="en-IN" sz="4000">
                <a:solidFill>
                  <a:srgbClr val="333333"/>
                </a:solidFill>
                <a:latin typeface="Arial" panose="020B0604020202020204" pitchFamily="34" charset="0"/>
              </a:rPr>
              <a:t>°C and strain rate 0.001 s⁻¹</a:t>
            </a:r>
            <a:r>
              <a:rPr lang="en-IN" sz="4000"/>
              <a:t>. The presence of corrugated grain boundaries here suggest that DRX has started.</a:t>
            </a:r>
          </a:p>
        </p:txBody>
      </p:sp>
      <p:sp>
        <p:nvSpPr>
          <p:cNvPr id="26" name="TextBox 25">
            <a:extLst>
              <a:ext uri="{FF2B5EF4-FFF2-40B4-BE49-F238E27FC236}">
                <a16:creationId xmlns:a16="http://schemas.microsoft.com/office/drawing/2014/main" id="{C89D9157-8FBF-42DE-974C-6706E0FED468}"/>
              </a:ext>
            </a:extLst>
          </p:cNvPr>
          <p:cNvSpPr txBox="1"/>
          <p:nvPr/>
        </p:nvSpPr>
        <p:spPr>
          <a:xfrm>
            <a:off x="13499597" y="9964167"/>
            <a:ext cx="9005386" cy="1938992"/>
          </a:xfrm>
          <a:prstGeom prst="rect">
            <a:avLst/>
          </a:prstGeom>
          <a:noFill/>
        </p:spPr>
        <p:txBody>
          <a:bodyPr wrap="square">
            <a:spAutoFit/>
          </a:bodyPr>
          <a:lstStyle/>
          <a:p>
            <a:pPr algn="ctr"/>
            <a:r>
              <a:rPr lang="en-IN" sz="4000"/>
              <a:t>Sample deformed at temperature 1200</a:t>
            </a:r>
            <a:r>
              <a:rPr lang="en-IN" sz="4000">
                <a:solidFill>
                  <a:srgbClr val="333333"/>
                </a:solidFill>
                <a:latin typeface="Arial" panose="020B0604020202020204" pitchFamily="34" charset="0"/>
              </a:rPr>
              <a:t>°C and strain rate 0.1 s⁻¹</a:t>
            </a:r>
            <a:r>
              <a:rPr lang="en-IN" sz="4000"/>
              <a:t>. This here is a completely recrystallised microstructure.</a:t>
            </a:r>
          </a:p>
        </p:txBody>
      </p:sp>
    </p:spTree>
    <p:extLst>
      <p:ext uri="{BB962C8B-B14F-4D97-AF65-F5344CB8AC3E}">
        <p14:creationId xmlns:p14="http://schemas.microsoft.com/office/powerpoint/2010/main" val="2728248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tainless Steel"/>
          <p:cNvSpPr txBox="1">
            <a:spLocks noGrp="1"/>
          </p:cNvSpPr>
          <p:nvPr>
            <p:ph type="title"/>
          </p:nvPr>
        </p:nvSpPr>
        <p:spPr>
          <a:xfrm>
            <a:off x="1270000" y="1369308"/>
            <a:ext cx="21844000" cy="1557438"/>
          </a:xfrm>
          <a:prstGeom prst="rect">
            <a:avLst/>
          </a:prstGeom>
        </p:spPr>
        <p:txBody>
          <a:bodyPr/>
          <a:lstStyle/>
          <a:p>
            <a:r>
              <a:t>Stainless Steel</a:t>
            </a:r>
          </a:p>
        </p:txBody>
      </p:sp>
      <p:sp>
        <p:nvSpPr>
          <p:cNvPr id="164" name="Stainless steel, originally called rustless steel, belongs to the group of ferrous alloys that contain a minimum of approx. 11% chromium, which prevents the iron from rusting and also provides heat-resistant properties.…"/>
          <p:cNvSpPr txBox="1">
            <a:spLocks noGrp="1"/>
          </p:cNvSpPr>
          <p:nvPr>
            <p:ph type="body" idx="1"/>
          </p:nvPr>
        </p:nvSpPr>
        <p:spPr>
          <a:xfrm>
            <a:off x="1270000" y="3521074"/>
            <a:ext cx="21844000" cy="10194926"/>
          </a:xfrm>
          <a:prstGeom prst="rect">
            <a:avLst/>
          </a:prstGeom>
        </p:spPr>
        <p:txBody>
          <a:bodyPr/>
          <a:lstStyle/>
          <a:p>
            <a:r>
              <a:rPr b="1"/>
              <a:t>Stainless steel</a:t>
            </a:r>
            <a:r>
              <a:t>, originally called </a:t>
            </a:r>
            <a:r>
              <a:rPr b="1" err="1"/>
              <a:t>rustless</a:t>
            </a:r>
            <a:r>
              <a:rPr b="1"/>
              <a:t> steel</a:t>
            </a:r>
            <a:r>
              <a:t>, belongs to the group of </a:t>
            </a:r>
            <a:r>
              <a:rPr>
                <a:solidFill>
                  <a:srgbClr val="9437FF"/>
                </a:solidFill>
              </a:rPr>
              <a:t>ferrous alloys</a:t>
            </a:r>
            <a:r>
              <a:t> that contain a minimum of approx. </a:t>
            </a:r>
            <a:r>
              <a:rPr>
                <a:solidFill>
                  <a:srgbClr val="9437FF"/>
                </a:solidFill>
              </a:rPr>
              <a:t>11% chromium</a:t>
            </a:r>
            <a:r>
              <a:t>, which prevents the iron from </a:t>
            </a:r>
            <a:r>
              <a:rPr>
                <a:solidFill>
                  <a:srgbClr val="9437FF"/>
                </a:solidFill>
              </a:rPr>
              <a:t>rusting</a:t>
            </a:r>
            <a:r>
              <a:t> and also provides heat-resistant properties.</a:t>
            </a:r>
          </a:p>
          <a:p>
            <a:r>
              <a:t>Different types of stainless steel include the elements </a:t>
            </a:r>
            <a:r>
              <a:rPr>
                <a:solidFill>
                  <a:srgbClr val="9437FF"/>
                </a:solidFill>
              </a:rPr>
              <a:t>carbon, nitrogen</a:t>
            </a:r>
            <a:r>
              <a:t>, </a:t>
            </a:r>
            <a:r>
              <a:rPr err="1"/>
              <a:t>aluminium</a:t>
            </a:r>
            <a:r>
              <a:t>, silicon, </a:t>
            </a:r>
            <a:r>
              <a:rPr err="1"/>
              <a:t>sulphur</a:t>
            </a:r>
            <a:r>
              <a:t>, titanium, nickel, copper, selenium, niobium, and molybdenum.</a:t>
            </a:r>
          </a:p>
          <a:p>
            <a:r>
              <a:t>Specific types of stainless steel are often designated by their </a:t>
            </a:r>
            <a:r>
              <a:rPr>
                <a:solidFill>
                  <a:srgbClr val="0645AD"/>
                </a:solidFill>
                <a:hlinkClick r:id="rId2"/>
              </a:rPr>
              <a:t>AISI</a:t>
            </a:r>
            <a:r>
              <a:t> three-digit number for example, </a:t>
            </a:r>
            <a:r>
              <a:rPr i="1">
                <a:solidFill>
                  <a:srgbClr val="0645AD"/>
                </a:solidFill>
                <a:hlinkClick r:id="rId3"/>
              </a:rPr>
              <a:t>304 stainless</a:t>
            </a:r>
            <a:r>
              <a:t>.</a:t>
            </a:r>
          </a:p>
          <a:p>
            <a:r>
              <a:rPr>
                <a:solidFill>
                  <a:srgbClr val="9437FF"/>
                </a:solidFill>
              </a:rPr>
              <a:t>Resistance to corrosion</a:t>
            </a:r>
            <a:r>
              <a:t> and staining, </a:t>
            </a:r>
            <a:r>
              <a:rPr>
                <a:solidFill>
                  <a:srgbClr val="9437FF"/>
                </a:solidFill>
              </a:rPr>
              <a:t>low maintenance</a:t>
            </a:r>
            <a:r>
              <a:t>, and </a:t>
            </a:r>
            <a:r>
              <a:rPr err="1">
                <a:solidFill>
                  <a:srgbClr val="9437FF"/>
                </a:solidFill>
              </a:rPr>
              <a:t>lustre</a:t>
            </a:r>
            <a:r>
              <a:t> make stainless steel an ideal material for many applications where both the </a:t>
            </a:r>
            <a:r>
              <a:rPr>
                <a:solidFill>
                  <a:srgbClr val="FF2600"/>
                </a:solidFill>
              </a:rPr>
              <a:t>strength of steel</a:t>
            </a:r>
            <a:r>
              <a:t> and </a:t>
            </a:r>
            <a:r>
              <a:rPr>
                <a:solidFill>
                  <a:srgbClr val="FF2600"/>
                </a:solidFill>
              </a:rPr>
              <a:t>corrosion resistance</a:t>
            </a:r>
            <a:r>
              <a:t> are required.</a:t>
            </a:r>
          </a:p>
          <a:p>
            <a:r>
              <a:t>The addition of </a:t>
            </a:r>
            <a:r>
              <a:rPr>
                <a:solidFill>
                  <a:srgbClr val="9437FF"/>
                </a:solidFill>
              </a:rPr>
              <a:t>nitrogen</a:t>
            </a:r>
            <a:r>
              <a:t> also improves resistance to pitting corrosion and increases mechanical strength.</a:t>
            </a:r>
          </a:p>
          <a:p>
            <a:r>
              <a:t>Thus, there are numerous grades of stainless steel with varying chromium and molybdenum contents to suit the environment the alloy must endure.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3001108" y="667088"/>
            <a:ext cx="18991385" cy="2355814"/>
          </a:xfrm>
        </p:spPr>
        <p:txBody>
          <a:bodyPr>
            <a:normAutofit/>
          </a:bodyPr>
          <a:lstStyle/>
          <a:p>
            <a:pPr algn="ctr"/>
            <a:r>
              <a:rPr lang="en-US" sz="6400"/>
              <a:t>Maps</a:t>
            </a:r>
          </a:p>
        </p:txBody>
      </p:sp>
      <p:sp>
        <p:nvSpPr>
          <p:cNvPr id="4" name="Content Placeholder 3">
            <a:extLst>
              <a:ext uri="{FF2B5EF4-FFF2-40B4-BE49-F238E27FC236}">
                <a16:creationId xmlns:a16="http://schemas.microsoft.com/office/drawing/2014/main" id="{1B1E999D-D4FB-4C4C-8FDB-1D2F2FDD1C89}"/>
              </a:ext>
            </a:extLst>
          </p:cNvPr>
          <p:cNvSpPr>
            <a:spLocks noGrp="1"/>
          </p:cNvSpPr>
          <p:nvPr>
            <p:ph idx="1"/>
          </p:nvPr>
        </p:nvSpPr>
        <p:spPr>
          <a:xfrm>
            <a:off x="2133600" y="3575012"/>
            <a:ext cx="20116800" cy="9473900"/>
          </a:xfrm>
        </p:spPr>
        <p:txBody>
          <a:bodyPr>
            <a:normAutofit fontScale="92500" lnSpcReduction="10000"/>
          </a:bodyPr>
          <a:lstStyle/>
          <a:p>
            <a:r>
              <a:rPr lang="en-IN"/>
              <a:t>The power dissipation map of the sample at strain 0.5 is shown below:</a:t>
            </a:r>
          </a:p>
          <a:p>
            <a:endParaRPr lang="en-IN"/>
          </a:p>
          <a:p>
            <a:endParaRPr lang="en-IN"/>
          </a:p>
          <a:p>
            <a:endParaRPr lang="en-IN"/>
          </a:p>
          <a:p>
            <a:endParaRPr lang="en-IN"/>
          </a:p>
          <a:p>
            <a:endParaRPr lang="en-IN"/>
          </a:p>
          <a:p>
            <a:endParaRPr lang="en-IN"/>
          </a:p>
          <a:p>
            <a:endParaRPr lang="en-IN"/>
          </a:p>
          <a:p>
            <a:endParaRPr lang="en-IN"/>
          </a:p>
          <a:p>
            <a:endParaRPr lang="en-IN"/>
          </a:p>
          <a:p>
            <a:r>
              <a:rPr lang="en-IN"/>
              <a:t>The plot here reveals two different domains :</a:t>
            </a:r>
            <a:endParaRPr lang="en-IN" sz="3600">
              <a:latin typeface="Times New Roman" panose="02020603050405020304" pitchFamily="18" charset="0"/>
            </a:endParaRPr>
          </a:p>
          <a:p>
            <a:pPr marL="0" indent="0">
              <a:buNone/>
            </a:pPr>
            <a:r>
              <a:rPr lang="en-US" b="0" i="0" u="none" strike="noStrike" baseline="0">
                <a:latin typeface="Times New Roman" panose="02020603050405020304" pitchFamily="18" charset="0"/>
              </a:rPr>
              <a:t>    </a:t>
            </a:r>
            <a:r>
              <a:rPr lang="en-US" b="0" i="0" u="none" strike="noStrike" baseline="0"/>
              <a:t>(i) in the range 1000-1250</a:t>
            </a:r>
            <a:r>
              <a:rPr lang="en-IN" b="0" i="0">
                <a:solidFill>
                  <a:srgbClr val="333333"/>
                </a:solidFill>
                <a:effectLst/>
                <a:latin typeface="Arial" panose="020B0604020202020204" pitchFamily="34" charset="0"/>
              </a:rPr>
              <a:t> </a:t>
            </a:r>
            <a:r>
              <a:rPr lang="en-IN" b="0" i="0">
                <a:solidFill>
                  <a:srgbClr val="333333"/>
                </a:solidFill>
                <a:effectLst/>
              </a:rPr>
              <a:t>°C</a:t>
            </a:r>
            <a:r>
              <a:rPr lang="en-US" b="0" i="0" u="none" strike="noStrike" baseline="0"/>
              <a:t> and 0'001-10 </a:t>
            </a:r>
            <a:r>
              <a:rPr lang="en-IN" b="0" i="0">
                <a:solidFill>
                  <a:srgbClr val="333333"/>
                </a:solidFill>
                <a:effectLst/>
              </a:rPr>
              <a:t>s⁻¹</a:t>
            </a:r>
            <a:r>
              <a:rPr lang="en-US">
                <a:solidFill>
                  <a:srgbClr val="333333"/>
                </a:solidFill>
                <a:effectLst/>
              </a:rPr>
              <a:t>.</a:t>
            </a:r>
            <a:endParaRPr lang="en-IN" b="0" i="0">
              <a:solidFill>
                <a:srgbClr val="333333"/>
              </a:solidFill>
              <a:effectLst/>
            </a:endParaRPr>
          </a:p>
          <a:p>
            <a:pPr marL="0" indent="0">
              <a:buNone/>
            </a:pPr>
            <a:r>
              <a:rPr lang="en-IN" u="none" strike="noStrike" baseline="0">
                <a:solidFill>
                  <a:srgbClr val="333333"/>
                </a:solidFill>
                <a:latin typeface="Arial" panose="020B0604020202020204" pitchFamily="34" charset="0"/>
              </a:rPr>
              <a:t>   </a:t>
            </a:r>
            <a:r>
              <a:rPr lang="en-US" b="0" i="0" u="none" strike="noStrike" baseline="0"/>
              <a:t>(ii) at 750-l000</a:t>
            </a:r>
            <a:r>
              <a:rPr lang="en-IN" b="0" i="0">
                <a:solidFill>
                  <a:srgbClr val="333333"/>
                </a:solidFill>
                <a:effectLst/>
                <a:latin typeface="Arial" panose="020B0604020202020204" pitchFamily="34" charset="0"/>
              </a:rPr>
              <a:t> </a:t>
            </a:r>
            <a:r>
              <a:rPr lang="en-IN" b="0" i="0">
                <a:solidFill>
                  <a:srgbClr val="333333"/>
                </a:solidFill>
                <a:effectLst/>
              </a:rPr>
              <a:t>°C</a:t>
            </a:r>
            <a:r>
              <a:rPr lang="en-US" b="0" i="0" u="none" strike="noStrike" baseline="0"/>
              <a:t> and 0'001-0'01 </a:t>
            </a:r>
            <a:r>
              <a:rPr lang="en-IN" b="0" i="0">
                <a:solidFill>
                  <a:srgbClr val="333333"/>
                </a:solidFill>
                <a:effectLst/>
              </a:rPr>
              <a:t>s⁻¹</a:t>
            </a:r>
            <a:r>
              <a:rPr lang="en-US" b="0" i="0" u="none" strike="noStrike" baseline="0"/>
              <a:t> with a peak efficiency of 28 % at 900</a:t>
            </a:r>
            <a:r>
              <a:rPr lang="en-IN" b="0" i="0">
                <a:solidFill>
                  <a:srgbClr val="333333"/>
                </a:solidFill>
                <a:effectLst/>
                <a:latin typeface="Arial" panose="020B0604020202020204" pitchFamily="34" charset="0"/>
              </a:rPr>
              <a:t> </a:t>
            </a:r>
            <a:r>
              <a:rPr lang="en-IN" b="0" i="0">
                <a:solidFill>
                  <a:srgbClr val="333333"/>
                </a:solidFill>
                <a:effectLst/>
              </a:rPr>
              <a:t>°C</a:t>
            </a:r>
            <a:r>
              <a:rPr lang="en-US" b="0" i="0" u="none" strike="noStrike" baseline="0"/>
              <a:t> and 0·00 I </a:t>
            </a:r>
            <a:r>
              <a:rPr lang="en-IN" b="0" i="0">
                <a:solidFill>
                  <a:srgbClr val="333333"/>
                </a:solidFill>
                <a:effectLst/>
              </a:rPr>
              <a:t>s⁻¹</a:t>
            </a:r>
            <a:r>
              <a:rPr lang="en-US" b="0" i="0" u="none" strike="noStrike" baseline="0"/>
              <a:t>.</a:t>
            </a:r>
            <a:endParaRPr lang="en-IN"/>
          </a:p>
          <a:p>
            <a:pPr marL="0" indent="0">
              <a:buNone/>
            </a:pPr>
            <a:endParaRPr lang="en-IN"/>
          </a:p>
        </p:txBody>
      </p:sp>
      <p:pic>
        <p:nvPicPr>
          <p:cNvPr id="5" name="Picture 4">
            <a:extLst>
              <a:ext uri="{FF2B5EF4-FFF2-40B4-BE49-F238E27FC236}">
                <a16:creationId xmlns:a16="http://schemas.microsoft.com/office/drawing/2014/main" id="{2CECBB76-C8D1-4E00-BB2E-824839DBD9BC}"/>
              </a:ext>
            </a:extLst>
          </p:cNvPr>
          <p:cNvPicPr>
            <a:picLocks noChangeAspect="1"/>
          </p:cNvPicPr>
          <p:nvPr/>
        </p:nvPicPr>
        <p:blipFill>
          <a:blip r:embed="rId2"/>
          <a:stretch>
            <a:fillRect/>
          </a:stretch>
        </p:blipFill>
        <p:spPr>
          <a:xfrm>
            <a:off x="7512082" y="4266597"/>
            <a:ext cx="8395450" cy="6296588"/>
          </a:xfrm>
          <a:prstGeom prst="rect">
            <a:avLst/>
          </a:prstGeom>
        </p:spPr>
      </p:pic>
    </p:spTree>
    <p:extLst>
      <p:ext uri="{BB962C8B-B14F-4D97-AF65-F5344CB8AC3E}">
        <p14:creationId xmlns:p14="http://schemas.microsoft.com/office/powerpoint/2010/main" val="2517320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2133600" y="547683"/>
            <a:ext cx="20116800" cy="2743200"/>
          </a:xfrm>
        </p:spPr>
        <p:txBody>
          <a:bodyPr>
            <a:normAutofit/>
          </a:bodyPr>
          <a:lstStyle/>
          <a:p>
            <a:pPr algn="ctr"/>
            <a:r>
              <a:rPr lang="en-US" sz="6400"/>
              <a:t>Processing Maps</a:t>
            </a:r>
          </a:p>
        </p:txBody>
      </p:sp>
      <p:pic>
        <p:nvPicPr>
          <p:cNvPr id="8" name="Picture 7">
            <a:extLst>
              <a:ext uri="{FF2B5EF4-FFF2-40B4-BE49-F238E27FC236}">
                <a16:creationId xmlns:a16="http://schemas.microsoft.com/office/drawing/2014/main" id="{3591210C-ABAB-4089-A823-2807BE72B7E3}"/>
              </a:ext>
            </a:extLst>
          </p:cNvPr>
          <p:cNvPicPr>
            <a:picLocks noChangeAspect="1"/>
          </p:cNvPicPr>
          <p:nvPr/>
        </p:nvPicPr>
        <p:blipFill>
          <a:blip r:embed="rId2"/>
          <a:stretch>
            <a:fillRect/>
          </a:stretch>
        </p:blipFill>
        <p:spPr>
          <a:xfrm>
            <a:off x="2133601" y="3621740"/>
            <a:ext cx="9781990" cy="7336492"/>
          </a:xfrm>
          <a:prstGeom prst="rect">
            <a:avLst/>
          </a:prstGeom>
        </p:spPr>
      </p:pic>
      <p:pic>
        <p:nvPicPr>
          <p:cNvPr id="10" name="Picture 9">
            <a:extLst>
              <a:ext uri="{FF2B5EF4-FFF2-40B4-BE49-F238E27FC236}">
                <a16:creationId xmlns:a16="http://schemas.microsoft.com/office/drawing/2014/main" id="{7030CE90-AC1E-4F8E-8037-5E43A916D2E6}"/>
              </a:ext>
            </a:extLst>
          </p:cNvPr>
          <p:cNvPicPr>
            <a:picLocks noChangeAspect="1"/>
          </p:cNvPicPr>
          <p:nvPr/>
        </p:nvPicPr>
        <p:blipFill>
          <a:blip r:embed="rId3"/>
          <a:stretch>
            <a:fillRect/>
          </a:stretch>
        </p:blipFill>
        <p:spPr>
          <a:xfrm>
            <a:off x="13967013" y="3497175"/>
            <a:ext cx="8588186" cy="7513190"/>
          </a:xfrm>
          <a:prstGeom prst="rect">
            <a:avLst/>
          </a:prstGeom>
        </p:spPr>
      </p:pic>
      <p:sp>
        <p:nvSpPr>
          <p:cNvPr id="14" name="TextBox 13">
            <a:extLst>
              <a:ext uri="{FF2B5EF4-FFF2-40B4-BE49-F238E27FC236}">
                <a16:creationId xmlns:a16="http://schemas.microsoft.com/office/drawing/2014/main" id="{9EB2510E-46B1-4827-B6BE-6CC3A94050FC}"/>
              </a:ext>
            </a:extLst>
          </p:cNvPr>
          <p:cNvSpPr txBox="1"/>
          <p:nvPr/>
        </p:nvSpPr>
        <p:spPr>
          <a:xfrm>
            <a:off x="5387784" y="11672080"/>
            <a:ext cx="14639368" cy="1569660"/>
          </a:xfrm>
          <a:prstGeom prst="rect">
            <a:avLst/>
          </a:prstGeom>
          <a:noFill/>
        </p:spPr>
        <p:txBody>
          <a:bodyPr wrap="square">
            <a:spAutoFit/>
          </a:bodyPr>
          <a:lstStyle/>
          <a:p>
            <a:pPr algn="ctr"/>
            <a:r>
              <a:rPr lang="en-IN" sz="4800"/>
              <a:t>The processing map plotted for strain 0.5 in 3D as well as 2D .</a:t>
            </a:r>
          </a:p>
        </p:txBody>
      </p:sp>
    </p:spTree>
    <p:extLst>
      <p:ext uri="{BB962C8B-B14F-4D97-AF65-F5344CB8AC3E}">
        <p14:creationId xmlns:p14="http://schemas.microsoft.com/office/powerpoint/2010/main" val="1613054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967752" y="582079"/>
            <a:ext cx="20448496" cy="3173508"/>
          </a:xfrm>
        </p:spPr>
        <p:txBody>
          <a:bodyPr>
            <a:normAutofit/>
          </a:bodyPr>
          <a:lstStyle/>
          <a:p>
            <a:pPr algn="ctr"/>
            <a:r>
              <a:rPr lang="en-US" sz="6400"/>
              <a:t>Conclusion</a:t>
            </a:r>
          </a:p>
        </p:txBody>
      </p:sp>
      <p:sp>
        <p:nvSpPr>
          <p:cNvPr id="14" name="TextBox 13">
            <a:extLst>
              <a:ext uri="{FF2B5EF4-FFF2-40B4-BE49-F238E27FC236}">
                <a16:creationId xmlns:a16="http://schemas.microsoft.com/office/drawing/2014/main" id="{9EB2510E-46B1-4827-B6BE-6CC3A94050FC}"/>
              </a:ext>
            </a:extLst>
          </p:cNvPr>
          <p:cNvSpPr txBox="1"/>
          <p:nvPr/>
        </p:nvSpPr>
        <p:spPr>
          <a:xfrm>
            <a:off x="4082902" y="4103399"/>
            <a:ext cx="17012093" cy="5632311"/>
          </a:xfrm>
          <a:prstGeom prst="rect">
            <a:avLst/>
          </a:prstGeom>
          <a:noFill/>
        </p:spPr>
        <p:txBody>
          <a:bodyPr wrap="square">
            <a:spAutoFit/>
          </a:bodyPr>
          <a:lstStyle/>
          <a:p>
            <a:pPr marL="571500" indent="-571500" algn="l">
              <a:buFont typeface="Arial" panose="020B0604020202020204" pitchFamily="34" charset="0"/>
              <a:buChar char="•"/>
            </a:pPr>
            <a:r>
              <a:rPr lang="en-US" sz="3600"/>
              <a:t>Stainless steel type AISI 316L undergoes dynamic recrystallisation with a peak efficiency of 35% at 1250°C and 0·05 s- 1, which are the optimum parameters for </a:t>
            </a:r>
            <a:r>
              <a:rPr lang="en-IN" sz="3600"/>
              <a:t>hot working.</a:t>
            </a:r>
          </a:p>
          <a:p>
            <a:pPr algn="l"/>
            <a:endParaRPr lang="en-IN" sz="3600"/>
          </a:p>
          <a:p>
            <a:pPr marL="571500" indent="-571500" algn="l">
              <a:buFont typeface="Arial" panose="020B0604020202020204" pitchFamily="34" charset="0"/>
              <a:buChar char="•"/>
            </a:pPr>
            <a:r>
              <a:rPr lang="en-US" sz="3600"/>
              <a:t>2. The material undergoes dynamic recovery at 900°C </a:t>
            </a:r>
            <a:r>
              <a:rPr lang="en-IN" sz="3600"/>
              <a:t>and 0·001 </a:t>
            </a:r>
            <a:r>
              <a:rPr lang="en-IN" sz="3600">
                <a:solidFill>
                  <a:srgbClr val="333333"/>
                </a:solidFill>
              </a:rPr>
              <a:t>s⁻¹</a:t>
            </a:r>
            <a:r>
              <a:rPr lang="en-IN" sz="3600"/>
              <a:t>.</a:t>
            </a:r>
          </a:p>
          <a:p>
            <a:pPr algn="l"/>
            <a:endParaRPr lang="en-IN" sz="3600"/>
          </a:p>
          <a:p>
            <a:pPr marL="571500" indent="-571500" algn="l">
              <a:buFont typeface="Arial" panose="020B0604020202020204" pitchFamily="34" charset="0"/>
              <a:buChar char="•"/>
            </a:pPr>
            <a:r>
              <a:rPr lang="en-US" sz="3600"/>
              <a:t>Three distinct regions of instabilities have been observed. At temperatures lower than 850°C and strain rates lower than l0 </a:t>
            </a:r>
            <a:r>
              <a:rPr lang="en-IN" sz="3600">
                <a:solidFill>
                  <a:srgbClr val="333333"/>
                </a:solidFill>
              </a:rPr>
              <a:t>s⁻¹</a:t>
            </a:r>
            <a:r>
              <a:rPr lang="en-US" sz="3600"/>
              <a:t>, flow </a:t>
            </a:r>
            <a:r>
              <a:rPr lang="en-US" sz="3600" err="1"/>
              <a:t>localisation</a:t>
            </a:r>
            <a:r>
              <a:rPr lang="en-US" sz="3600"/>
              <a:t> has occurred.· At higher temperatures and strain rates, mechanical twinning and wavy slip bands are observed. At temperatures &lt;850°C and strain rates &gt;l0</a:t>
            </a:r>
            <a:r>
              <a:rPr lang="en-IN" sz="3600">
                <a:solidFill>
                  <a:srgbClr val="333333"/>
                </a:solidFill>
              </a:rPr>
              <a:t> s⁻¹</a:t>
            </a:r>
            <a:r>
              <a:rPr lang="en-US" sz="3600"/>
              <a:t> , intense adiabatic shear bands are formed. All these regimes must be avoided in processing </a:t>
            </a:r>
            <a:r>
              <a:rPr lang="en-IN" sz="3600"/>
              <a:t>AISI316L.</a:t>
            </a:r>
          </a:p>
        </p:txBody>
      </p:sp>
    </p:spTree>
    <p:extLst>
      <p:ext uri="{BB962C8B-B14F-4D97-AF65-F5344CB8AC3E}">
        <p14:creationId xmlns:p14="http://schemas.microsoft.com/office/powerpoint/2010/main" val="1820045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accessory, jewelled headdress, necklet&#10;&#10;Description automatically generated">
            <a:extLst>
              <a:ext uri="{FF2B5EF4-FFF2-40B4-BE49-F238E27FC236}">
                <a16:creationId xmlns:a16="http://schemas.microsoft.com/office/drawing/2014/main" id="{9FA547DA-9313-654D-A6EE-FBC642B1EE56}"/>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9650" b="6081"/>
          <a:stretch/>
        </p:blipFill>
        <p:spPr>
          <a:xfrm>
            <a:off x="20" y="10"/>
            <a:ext cx="24383980" cy="13715990"/>
          </a:xfrm>
          <a:prstGeom prst="rect">
            <a:avLst/>
          </a:prstGeom>
        </p:spPr>
      </p:pic>
      <p:sp>
        <p:nvSpPr>
          <p:cNvPr id="2" name="Title 1">
            <a:extLst>
              <a:ext uri="{FF2B5EF4-FFF2-40B4-BE49-F238E27FC236}">
                <a16:creationId xmlns:a16="http://schemas.microsoft.com/office/drawing/2014/main" id="{A0366EEB-6EA5-0B4B-898A-6872D5131458}"/>
              </a:ext>
            </a:extLst>
          </p:cNvPr>
          <p:cNvSpPr>
            <a:spLocks noGrp="1"/>
          </p:cNvSpPr>
          <p:nvPr>
            <p:ph type="ctrTitle"/>
          </p:nvPr>
        </p:nvSpPr>
        <p:spPr>
          <a:xfrm>
            <a:off x="3200400" y="4773488"/>
            <a:ext cx="17983200" cy="3291840"/>
          </a:xfrm>
          <a:noFill/>
          <a:ln w="38100" cap="sq">
            <a:solidFill>
              <a:schemeClr val="tx1"/>
            </a:solidFill>
            <a:miter lim="800000"/>
          </a:ln>
        </p:spPr>
        <p:txBody>
          <a:bodyPr anchor="ctr">
            <a:normAutofit/>
          </a:bodyPr>
          <a:lstStyle/>
          <a:p>
            <a:r>
              <a:rPr lang="en-IN">
                <a:solidFill>
                  <a:schemeClr val="tx1"/>
                </a:solidFill>
              </a:rPr>
              <a:t>316LN-Stainless Steel</a:t>
            </a:r>
            <a:endParaRPr lang="en-US">
              <a:solidFill>
                <a:schemeClr val="tx1"/>
              </a:solidFill>
            </a:endParaRPr>
          </a:p>
        </p:txBody>
      </p:sp>
    </p:spTree>
    <p:extLst>
      <p:ext uri="{BB962C8B-B14F-4D97-AF65-F5344CB8AC3E}">
        <p14:creationId xmlns:p14="http://schemas.microsoft.com/office/powerpoint/2010/main" val="2587537887"/>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316LN-Stainless Steel"/>
          <p:cNvSpPr txBox="1">
            <a:spLocks noGrp="1"/>
          </p:cNvSpPr>
          <p:nvPr>
            <p:ph type="title"/>
          </p:nvPr>
        </p:nvSpPr>
        <p:spPr>
          <a:xfrm>
            <a:off x="1270000" y="1815573"/>
            <a:ext cx="21844000" cy="1557438"/>
          </a:xfrm>
          <a:prstGeom prst="rect">
            <a:avLst/>
          </a:prstGeom>
        </p:spPr>
        <p:txBody>
          <a:bodyPr/>
          <a:lstStyle/>
          <a:p>
            <a:r>
              <a:t>316LN-Stainless Steel</a:t>
            </a:r>
          </a:p>
        </p:txBody>
      </p:sp>
      <p:sp>
        <p:nvSpPr>
          <p:cNvPr id="175" name="Material - AISI 316 low carbon nitrogen strengthened stainless steel…"/>
          <p:cNvSpPr txBox="1">
            <a:spLocks noGrp="1"/>
          </p:cNvSpPr>
          <p:nvPr>
            <p:ph type="body" idx="1"/>
          </p:nvPr>
        </p:nvSpPr>
        <p:spPr>
          <a:xfrm>
            <a:off x="753451" y="3814264"/>
            <a:ext cx="22877098" cy="10204132"/>
          </a:xfrm>
          <a:prstGeom prst="rect">
            <a:avLst/>
          </a:prstGeom>
        </p:spPr>
        <p:txBody>
          <a:bodyPr/>
          <a:lstStyle/>
          <a:p>
            <a:r>
              <a:rPr b="1">
                <a:latin typeface="+mn-lt"/>
                <a:ea typeface="+mn-ea"/>
                <a:cs typeface="+mn-cs"/>
                <a:sym typeface="Graphik Semibold"/>
              </a:rPr>
              <a:t>Material</a:t>
            </a:r>
            <a:r>
              <a:t> - AISI 316 low carbon nitrogen strengthened stainless steel</a:t>
            </a:r>
          </a:p>
          <a:p>
            <a:r>
              <a:rPr b="1">
                <a:latin typeface="+mn-lt"/>
                <a:ea typeface="+mn-ea"/>
                <a:cs typeface="+mn-cs"/>
                <a:sym typeface="Graphik Semibold"/>
              </a:rPr>
              <a:t>Composition</a:t>
            </a:r>
            <a:r>
              <a:t> - 16 – 18 Cr, 11 - 14Ni, 2 - 3 Mo, 0.02 – 0.03 C, 0.1 – 0.16 N, 0.8 – 1.5 Mn, 0.3 – 0.7 Si, Fe - Bal</a:t>
            </a:r>
          </a:p>
          <a:p>
            <a:r>
              <a:t>The 316LN has low carbon content and uses nitrogen instead of carbon as an austenite </a:t>
            </a:r>
            <a:r>
              <a:rPr lang="en-US"/>
              <a:t>stabilizer</a:t>
            </a:r>
            <a:r>
              <a:t> and solution hardener.  </a:t>
            </a:r>
          </a:p>
          <a:p>
            <a:r>
              <a:t>Low carbon in this stainless steel prevents stress corrosion cracking.</a:t>
            </a:r>
          </a:p>
          <a:p>
            <a:r>
              <a:t>The steel is strengthened by increasing nitrogen content.</a:t>
            </a:r>
          </a:p>
          <a:p>
            <a:r>
              <a:t>However, the presence of nitrogen causes dynamic strain ageing at lower temperatures (200-700</a:t>
            </a:r>
            <a:r>
              <a:rPr sz="800" baseline="50000"/>
              <a:t>o</a:t>
            </a:r>
            <a:r>
              <a:t>C) and can reduce the ductility.</a:t>
            </a:r>
          </a:p>
          <a:p>
            <a:r>
              <a:t>Hot deformation behavior of this steel as well as that containing Nb is studied using </a:t>
            </a:r>
            <a:r>
              <a:rPr err="1">
                <a:solidFill>
                  <a:srgbClr val="9437FF"/>
                </a:solidFill>
              </a:rPr>
              <a:t>Gleeble</a:t>
            </a:r>
            <a:r>
              <a:rPr>
                <a:solidFill>
                  <a:srgbClr val="9437FF"/>
                </a:solidFill>
              </a:rPr>
              <a:t> Machine.</a:t>
            </a:r>
            <a:r>
              <a:t> </a:t>
            </a:r>
          </a:p>
          <a:p>
            <a:r>
              <a:t>DRX occurs in the temperature range 1050 - 1200 and lower strain rates.</a:t>
            </a:r>
          </a:p>
        </p:txBody>
      </p:sp>
    </p:spTree>
    <p:extLst>
      <p:ext uri="{BB962C8B-B14F-4D97-AF65-F5344CB8AC3E}">
        <p14:creationId xmlns:p14="http://schemas.microsoft.com/office/powerpoint/2010/main" val="1620808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rocessing Map of 316LN Stainless Steel"/>
          <p:cNvSpPr txBox="1">
            <a:spLocks noGrp="1"/>
          </p:cNvSpPr>
          <p:nvPr>
            <p:ph type="body" sz="quarter" idx="21"/>
          </p:nvPr>
        </p:nvSpPr>
        <p:spPr>
          <a:xfrm>
            <a:off x="1288316" y="955338"/>
            <a:ext cx="21844000" cy="1016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Processing Map of 316LN Stainless Steel</a:t>
            </a:r>
          </a:p>
        </p:txBody>
      </p:sp>
      <p:sp>
        <p:nvSpPr>
          <p:cNvPr id="179" name="The processing map exhibits a single domain in the temperature range 900 – 1125oC and strain rate range 0.001 – 0.1 s-1 with a peak efficiency of 38% occurring at 1100 C and 0.001 s-1.…"/>
          <p:cNvSpPr txBox="1">
            <a:spLocks noGrp="1"/>
          </p:cNvSpPr>
          <p:nvPr>
            <p:ph type="body" idx="1"/>
          </p:nvPr>
        </p:nvSpPr>
        <p:spPr>
          <a:xfrm>
            <a:off x="12210316" y="2832532"/>
            <a:ext cx="11372138" cy="10204131"/>
          </a:xfrm>
          <a:prstGeom prst="rect">
            <a:avLst/>
          </a:prstGeom>
        </p:spPr>
        <p:txBody>
          <a:bodyPr/>
          <a:lstStyle/>
          <a:p>
            <a:r>
              <a:t>The processing map exhibits a </a:t>
            </a:r>
            <a:r>
              <a:rPr>
                <a:solidFill>
                  <a:srgbClr val="7030A0"/>
                </a:solidFill>
              </a:rPr>
              <a:t>single domain </a:t>
            </a:r>
            <a:r>
              <a:t>in the temperature range 900 – 1125</a:t>
            </a:r>
            <a:r>
              <a:rPr sz="800" baseline="50000"/>
              <a:t>o</a:t>
            </a:r>
            <a:r>
              <a:t>C</a:t>
            </a:r>
            <a:r>
              <a:rPr lang="en-US"/>
              <a:t> and </a:t>
            </a:r>
            <a:r>
              <a:t>strain rate range 0.001 – 0.1 </a:t>
            </a:r>
            <a:r>
              <a:rPr lang="en-US"/>
              <a:t>s; </a:t>
            </a:r>
            <a:r>
              <a:rPr>
                <a:highlight>
                  <a:srgbClr val="FFFF00"/>
                </a:highlight>
              </a:rPr>
              <a:t>with a peak efficiency of 38% occurring at 1100</a:t>
            </a:r>
            <a:r>
              <a:rPr sz="800" baseline="50000">
                <a:highlight>
                  <a:srgbClr val="FFFF00"/>
                </a:highlight>
              </a:rPr>
              <a:t> </a:t>
            </a:r>
            <a:r>
              <a:rPr>
                <a:highlight>
                  <a:srgbClr val="FFFF00"/>
                </a:highlight>
              </a:rPr>
              <a:t>C and 0.001 s-1.</a:t>
            </a:r>
          </a:p>
          <a:p>
            <a:r>
              <a:t>The steel exhibits </a:t>
            </a:r>
            <a:r>
              <a:rPr>
                <a:highlight>
                  <a:srgbClr val="FFFF00"/>
                </a:highlight>
              </a:rPr>
              <a:t>cracking along the adiabatic shear bands </a:t>
            </a:r>
            <a:r>
              <a:t>at temperatures in the range 800 – 850</a:t>
            </a:r>
            <a:r>
              <a:rPr lang="en-US"/>
              <a:t> </a:t>
            </a:r>
            <a:r>
              <a:t>C and at strain rates higher than about 3 s-1</a:t>
            </a:r>
            <a:endParaRPr lang="en-US"/>
          </a:p>
          <a:p>
            <a:r>
              <a:rPr lang="en-IN"/>
              <a:t>The material also exhibits a wide range of </a:t>
            </a:r>
            <a:r>
              <a:rPr lang="en-IN">
                <a:highlight>
                  <a:srgbClr val="FFFF00"/>
                </a:highlight>
              </a:rPr>
              <a:t>flow instability </a:t>
            </a:r>
            <a:r>
              <a:rPr lang="en-IN"/>
              <a:t>extending to lower strain rates at lower temperatures and higher strain rates at higher temperatures. The manifestation is flow localization. </a:t>
            </a:r>
          </a:p>
          <a:p>
            <a:endParaRPr/>
          </a:p>
        </p:txBody>
      </p:sp>
      <p:pic>
        <p:nvPicPr>
          <p:cNvPr id="178" name="Screenshot 2022-04-16 at 1.19.32 AM.png" descr="Screenshot 2022-04-16 at 1.19.32 AM.png"/>
          <p:cNvPicPr>
            <a:picLocks noChangeAspect="1"/>
          </p:cNvPicPr>
          <p:nvPr/>
        </p:nvPicPr>
        <p:blipFill>
          <a:blip r:embed="rId2"/>
          <a:stretch>
            <a:fillRect/>
          </a:stretch>
        </p:blipFill>
        <p:spPr>
          <a:xfrm>
            <a:off x="1727194" y="2550878"/>
            <a:ext cx="10553594" cy="8867400"/>
          </a:xfrm>
          <a:prstGeom prst="rect">
            <a:avLst/>
          </a:prstGeom>
          <a:ln w="12700">
            <a:miter lim="400000"/>
          </a:ln>
        </p:spPr>
      </p:pic>
    </p:spTree>
    <p:extLst>
      <p:ext uri="{BB962C8B-B14F-4D97-AF65-F5344CB8AC3E}">
        <p14:creationId xmlns:p14="http://schemas.microsoft.com/office/powerpoint/2010/main" val="406205037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F30215-951D-2E40-82EE-CC70191FE553}"/>
              </a:ext>
            </a:extLst>
          </p:cNvPr>
          <p:cNvSpPr>
            <a:spLocks noGrp="1"/>
          </p:cNvSpPr>
          <p:nvPr>
            <p:ph type="body" sz="quarter" idx="21"/>
          </p:nvPr>
        </p:nvSpPr>
        <p:spPr/>
        <p:txBody>
          <a:bodyPr/>
          <a:lstStyle/>
          <a:p>
            <a:r>
              <a:rPr lang="en-IN"/>
              <a:t>Metallurgical Interpretation and Processing Conditions </a:t>
            </a:r>
          </a:p>
          <a:p>
            <a:endParaRPr lang="en-US"/>
          </a:p>
        </p:txBody>
      </p:sp>
      <p:graphicFrame>
        <p:nvGraphicFramePr>
          <p:cNvPr id="6" name="Table 6">
            <a:extLst>
              <a:ext uri="{FF2B5EF4-FFF2-40B4-BE49-F238E27FC236}">
                <a16:creationId xmlns:a16="http://schemas.microsoft.com/office/drawing/2014/main" id="{EDBE357F-D7EA-2A43-B9E2-CCEEDE23C575}"/>
              </a:ext>
            </a:extLst>
          </p:cNvPr>
          <p:cNvGraphicFramePr>
            <a:graphicFrameLocks noGrp="1"/>
          </p:cNvGraphicFramePr>
          <p:nvPr>
            <p:extLst>
              <p:ext uri="{D42A27DB-BD31-4B8C-83A1-F6EECF244321}">
                <p14:modId xmlns:p14="http://schemas.microsoft.com/office/powerpoint/2010/main" val="9822373"/>
              </p:ext>
            </p:extLst>
          </p:nvPr>
        </p:nvGraphicFramePr>
        <p:xfrm>
          <a:off x="3735219" y="3886199"/>
          <a:ext cx="16256001" cy="8015338"/>
        </p:xfrm>
        <a:graphic>
          <a:graphicData uri="http://schemas.openxmlformats.org/drawingml/2006/table">
            <a:tbl>
              <a:tblPr firstRow="1">
                <a:tableStyleId>{5940675A-B579-460E-94D1-54222C63F5DA}</a:tableStyleId>
              </a:tblPr>
              <a:tblGrid>
                <a:gridCol w="5418667">
                  <a:extLst>
                    <a:ext uri="{9D8B030D-6E8A-4147-A177-3AD203B41FA5}">
                      <a16:colId xmlns:a16="http://schemas.microsoft.com/office/drawing/2014/main" val="1581015525"/>
                    </a:ext>
                  </a:extLst>
                </a:gridCol>
                <a:gridCol w="5418667">
                  <a:extLst>
                    <a:ext uri="{9D8B030D-6E8A-4147-A177-3AD203B41FA5}">
                      <a16:colId xmlns:a16="http://schemas.microsoft.com/office/drawing/2014/main" val="790096148"/>
                    </a:ext>
                  </a:extLst>
                </a:gridCol>
                <a:gridCol w="5418667">
                  <a:extLst>
                    <a:ext uri="{9D8B030D-6E8A-4147-A177-3AD203B41FA5}">
                      <a16:colId xmlns:a16="http://schemas.microsoft.com/office/drawing/2014/main" val="1503166081"/>
                    </a:ext>
                  </a:extLst>
                </a:gridCol>
              </a:tblGrid>
              <a:tr h="1379806">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IN" sz="3600" b="1"/>
                        <a:t>Manifestation</a:t>
                      </a:r>
                    </a:p>
                    <a:p>
                      <a:endParaRPr lang="en-US"/>
                    </a:p>
                  </a:txBody>
                  <a:tcPr/>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IN" sz="3600" b="1"/>
                        <a:t>Temperature, </a:t>
                      </a:r>
                      <a:r>
                        <a:rPr lang="en-IN" sz="3600" b="1" baseline="30000" err="1"/>
                        <a:t>o</a:t>
                      </a:r>
                      <a:r>
                        <a:rPr lang="en-IN" sz="3600" b="1" err="1"/>
                        <a:t>C</a:t>
                      </a:r>
                      <a:endParaRPr lang="en-IN" sz="3600" b="1"/>
                    </a:p>
                    <a:p>
                      <a:endParaRPr lang="en-US"/>
                    </a:p>
                  </a:txBody>
                  <a:tcPr/>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IN" sz="3600" b="1"/>
                        <a:t>Strain rate, s</a:t>
                      </a:r>
                      <a:r>
                        <a:rPr lang="en-IN" sz="3600" b="1" baseline="30000"/>
                        <a:t>-1</a:t>
                      </a:r>
                    </a:p>
                    <a:p>
                      <a:endParaRPr lang="en-US"/>
                    </a:p>
                  </a:txBody>
                  <a:tcPr/>
                </a:tc>
                <a:extLst>
                  <a:ext uri="{0D108BD9-81ED-4DB2-BD59-A6C34878D82A}">
                    <a16:rowId xmlns:a16="http://schemas.microsoft.com/office/drawing/2014/main" val="3760068181"/>
                  </a:ext>
                </a:extLst>
              </a:tr>
              <a:tr h="1379806">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IN" sz="3600"/>
                        <a:t>Dynamic recrystallization</a:t>
                      </a:r>
                    </a:p>
                    <a:p>
                      <a:endParaRPr lang="en-US"/>
                    </a:p>
                  </a:txBody>
                  <a:tcPr/>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 sz="3600"/>
                        <a:t>900-1125</a:t>
                      </a:r>
                    </a:p>
                    <a:p>
                      <a:endParaRPr lang="en-US"/>
                    </a:p>
                  </a:txBody>
                  <a:tcPr/>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 sz="3600"/>
                        <a:t>0.001-0.1</a:t>
                      </a:r>
                    </a:p>
                    <a:p>
                      <a:endParaRPr lang="en-US"/>
                    </a:p>
                  </a:txBody>
                  <a:tcPr/>
                </a:tc>
                <a:extLst>
                  <a:ext uri="{0D108BD9-81ED-4DB2-BD59-A6C34878D82A}">
                    <a16:rowId xmlns:a16="http://schemas.microsoft.com/office/drawing/2014/main" val="1274197204"/>
                  </a:ext>
                </a:extLst>
              </a:tr>
              <a:tr h="2016640">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IN" sz="3600"/>
                        <a:t>Cracking along adiabatic Shear bands</a:t>
                      </a:r>
                    </a:p>
                    <a:p>
                      <a:endParaRPr lang="en-US"/>
                    </a:p>
                  </a:txBody>
                  <a:tcPr/>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3600"/>
                        <a:t>800-850</a:t>
                      </a:r>
                    </a:p>
                    <a:p>
                      <a:endParaRPr lang="en-US"/>
                    </a:p>
                  </a:txBody>
                  <a:tcPr/>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 sz="3600"/>
                        <a:t>&gt; 3</a:t>
                      </a:r>
                    </a:p>
                    <a:p>
                      <a:endParaRPr lang="en-US"/>
                    </a:p>
                  </a:txBody>
                  <a:tcPr/>
                </a:tc>
                <a:extLst>
                  <a:ext uri="{0D108BD9-81ED-4DB2-BD59-A6C34878D82A}">
                    <a16:rowId xmlns:a16="http://schemas.microsoft.com/office/drawing/2014/main" val="3307177363"/>
                  </a:ext>
                </a:extLst>
              </a:tr>
              <a:tr h="1379806">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IN" sz="3600" kern="1200">
                          <a:solidFill>
                            <a:schemeClr val="tx1"/>
                          </a:solidFill>
                          <a:effectLst/>
                          <a:latin typeface="+mn-lt"/>
                          <a:ea typeface="+mn-ea"/>
                          <a:cs typeface="+mn-cs"/>
                        </a:rPr>
                        <a:t>Instability </a:t>
                      </a:r>
                      <a:endParaRPr lang="en-IN"/>
                    </a:p>
                    <a:p>
                      <a:endParaRPr lang="en-US"/>
                    </a:p>
                  </a:txBody>
                  <a:tcPr/>
                </a:tc>
                <a:tc>
                  <a:txBody>
                    <a:bodyPr/>
                    <a:lstStyle/>
                    <a:p>
                      <a:r>
                        <a:rPr lang="en-US"/>
                        <a:t>800-1000</a:t>
                      </a:r>
                    </a:p>
                    <a:p>
                      <a:r>
                        <a:rPr lang="en-US"/>
                        <a:t>1000-1200</a:t>
                      </a:r>
                    </a:p>
                  </a:txBody>
                  <a:tcPr/>
                </a:tc>
                <a:tc>
                  <a:txBody>
                    <a:bodyPr/>
                    <a:lstStyle/>
                    <a:p>
                      <a:r>
                        <a:rPr lang="en-US"/>
                        <a:t>&gt;0.1</a:t>
                      </a:r>
                    </a:p>
                    <a:p>
                      <a:r>
                        <a:rPr lang="en-US"/>
                        <a:t>&gt;1</a:t>
                      </a:r>
                    </a:p>
                  </a:txBody>
                  <a:tcPr/>
                </a:tc>
                <a:extLst>
                  <a:ext uri="{0D108BD9-81ED-4DB2-BD59-A6C34878D82A}">
                    <a16:rowId xmlns:a16="http://schemas.microsoft.com/office/drawing/2014/main" val="239511352"/>
                  </a:ext>
                </a:extLst>
              </a:tr>
              <a:tr h="742973">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IN" sz="4000" i="1" kern="1200">
                          <a:solidFill>
                            <a:srgbClr val="7030A0"/>
                          </a:solidFill>
                          <a:effectLst/>
                          <a:latin typeface="+mn-lt"/>
                          <a:ea typeface="+mn-ea"/>
                          <a:cs typeface="+mn-cs"/>
                        </a:rPr>
                        <a:t>Optimum Conditions: </a:t>
                      </a:r>
                    </a:p>
                    <a:p>
                      <a:pPr marL="0" marR="0" lvl="0" indent="0" algn="l" defTabSz="1828800" rtl="0" eaLnBrk="1" fontAlgn="auto" latinLnBrk="0" hangingPunct="1">
                        <a:lnSpc>
                          <a:spcPct val="100000"/>
                        </a:lnSpc>
                        <a:spcBef>
                          <a:spcPts val="0"/>
                        </a:spcBef>
                        <a:spcAft>
                          <a:spcPts val="0"/>
                        </a:spcAft>
                        <a:buClrTx/>
                        <a:buSzTx/>
                        <a:buFontTx/>
                        <a:buNone/>
                        <a:tabLst/>
                        <a:defRPr/>
                      </a:pPr>
                      <a:r>
                        <a:rPr lang="en-IN" sz="4000" i="1" kern="1200">
                          <a:solidFill>
                            <a:srgbClr val="7030A0"/>
                          </a:solidFill>
                          <a:effectLst/>
                          <a:latin typeface="+mn-lt"/>
                          <a:ea typeface="+mn-ea"/>
                          <a:cs typeface="+mn-cs"/>
                        </a:rPr>
                        <a:t>1100 </a:t>
                      </a:r>
                      <a:r>
                        <a:rPr lang="en-IN" sz="4000" i="1" kern="1200" err="1">
                          <a:solidFill>
                            <a:srgbClr val="7030A0"/>
                          </a:solidFill>
                          <a:effectLst/>
                          <a:latin typeface="+mn-lt"/>
                          <a:ea typeface="+mn-ea"/>
                          <a:cs typeface="+mn-cs"/>
                        </a:rPr>
                        <a:t>oC</a:t>
                      </a:r>
                      <a:r>
                        <a:rPr lang="en-IN" sz="4000" i="1" kern="1200">
                          <a:solidFill>
                            <a:srgbClr val="7030A0"/>
                          </a:solidFill>
                          <a:effectLst/>
                          <a:latin typeface="+mn-lt"/>
                          <a:ea typeface="+mn-ea"/>
                          <a:cs typeface="+mn-cs"/>
                        </a:rPr>
                        <a:t> and 0.001 s-1 </a:t>
                      </a:r>
                      <a:endParaRPr lang="en-IN" sz="4000" i="1">
                        <a:solidFill>
                          <a:srgbClr val="7030A0"/>
                        </a:solidFill>
                      </a:endParaRPr>
                    </a:p>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97052762"/>
                  </a:ext>
                </a:extLst>
              </a:tr>
            </a:tbl>
          </a:graphicData>
        </a:graphic>
      </p:graphicFrame>
    </p:spTree>
    <p:extLst>
      <p:ext uri="{BB962C8B-B14F-4D97-AF65-F5344CB8AC3E}">
        <p14:creationId xmlns:p14="http://schemas.microsoft.com/office/powerpoint/2010/main" val="20394017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36BD-5A23-5640-9714-F90F3CFC3235}"/>
              </a:ext>
            </a:extLst>
          </p:cNvPr>
          <p:cNvSpPr>
            <a:spLocks noGrp="1"/>
          </p:cNvSpPr>
          <p:nvPr>
            <p:ph type="title"/>
          </p:nvPr>
        </p:nvSpPr>
        <p:spPr>
          <a:xfrm>
            <a:off x="4462272" y="1047225"/>
            <a:ext cx="15459456" cy="2377440"/>
          </a:xfrm>
        </p:spPr>
        <p:txBody>
          <a:bodyPr/>
          <a:lstStyle/>
          <a:p>
            <a:r>
              <a:rPr lang="en-US"/>
              <a:t>Processing maps of 316LN Stainless steel</a:t>
            </a:r>
          </a:p>
        </p:txBody>
      </p:sp>
      <p:sp>
        <p:nvSpPr>
          <p:cNvPr id="4" name="Text Placeholder 3">
            <a:extLst>
              <a:ext uri="{FF2B5EF4-FFF2-40B4-BE49-F238E27FC236}">
                <a16:creationId xmlns:a16="http://schemas.microsoft.com/office/drawing/2014/main" id="{10A5E05D-1983-B143-A2C3-52776DFD06C6}"/>
              </a:ext>
            </a:extLst>
          </p:cNvPr>
          <p:cNvSpPr>
            <a:spLocks noGrp="1"/>
          </p:cNvSpPr>
          <p:nvPr>
            <p:ph type="body" idx="1"/>
          </p:nvPr>
        </p:nvSpPr>
        <p:spPr>
          <a:xfrm>
            <a:off x="7113478" y="11911212"/>
            <a:ext cx="10157044" cy="1515126"/>
          </a:xfrm>
        </p:spPr>
        <p:txBody>
          <a:bodyPr/>
          <a:lstStyle/>
          <a:p>
            <a:pPr marL="0" indent="0">
              <a:buNone/>
            </a:pPr>
            <a:r>
              <a:rPr lang="en-IN" sz="4400"/>
              <a:t>The processing map plotted for strain 0.5 in 2D as well as 3D .</a:t>
            </a:r>
          </a:p>
          <a:p>
            <a:endParaRPr lang="en-US"/>
          </a:p>
        </p:txBody>
      </p:sp>
      <p:pic>
        <p:nvPicPr>
          <p:cNvPr id="6" name="Picture 5" descr="Chart, scatter chart&#10;&#10;Description automatically generated">
            <a:extLst>
              <a:ext uri="{FF2B5EF4-FFF2-40B4-BE49-F238E27FC236}">
                <a16:creationId xmlns:a16="http://schemas.microsoft.com/office/drawing/2014/main" id="{5D6F1E81-0E77-7D40-85AF-0402A695D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3692" y="3866301"/>
            <a:ext cx="9490132" cy="7104042"/>
          </a:xfrm>
          <a:prstGeom prst="rect">
            <a:avLst/>
          </a:prstGeom>
        </p:spPr>
      </p:pic>
      <p:pic>
        <p:nvPicPr>
          <p:cNvPr id="8" name="Picture 7" descr="Diagram&#10;&#10;Description automatically generated">
            <a:extLst>
              <a:ext uri="{FF2B5EF4-FFF2-40B4-BE49-F238E27FC236}">
                <a16:creationId xmlns:a16="http://schemas.microsoft.com/office/drawing/2014/main" id="{F659E5E3-2ACC-AB40-905C-C6EF50960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0176" y="3837504"/>
            <a:ext cx="8677942" cy="7603274"/>
          </a:xfrm>
          <a:prstGeom prst="rect">
            <a:avLst/>
          </a:prstGeom>
        </p:spPr>
      </p:pic>
    </p:spTree>
    <p:extLst>
      <p:ext uri="{BB962C8B-B14F-4D97-AF65-F5344CB8AC3E}">
        <p14:creationId xmlns:p14="http://schemas.microsoft.com/office/powerpoint/2010/main" val="5857172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73D96-82A4-B84B-868D-B4811905C657}"/>
              </a:ext>
            </a:extLst>
          </p:cNvPr>
          <p:cNvSpPr>
            <a:spLocks noGrp="1"/>
          </p:cNvSpPr>
          <p:nvPr>
            <p:ph type="title"/>
          </p:nvPr>
        </p:nvSpPr>
        <p:spPr>
          <a:xfrm>
            <a:off x="16201293" y="1929384"/>
            <a:ext cx="7151076" cy="2377440"/>
          </a:xfrm>
        </p:spPr>
        <p:txBody>
          <a:bodyPr vert="horz" lIns="182880" tIns="182880" rIns="182880" bIns="182880" rtlCol="0" anchor="ctr">
            <a:normAutofit/>
          </a:bodyPr>
          <a:lstStyle/>
          <a:p>
            <a:pPr defTabSz="914400"/>
            <a:r>
              <a:rPr lang="en-US" sz="2800" spc="200"/>
              <a:t>Iso-efficiency Map of 316LN Steel. </a:t>
            </a:r>
            <a:br>
              <a:rPr lang="en-US" sz="2800" spc="200"/>
            </a:br>
            <a:endParaRPr lang="en-US" sz="2800" spc="200"/>
          </a:p>
        </p:txBody>
      </p:sp>
      <p:sp>
        <p:nvSpPr>
          <p:cNvPr id="11" name="Rectangle 10">
            <a:extLst>
              <a:ext uri="{FF2B5EF4-FFF2-40B4-BE49-F238E27FC236}">
                <a16:creationId xmlns:a16="http://schemas.microsoft.com/office/drawing/2014/main" id="{0358FD32-AA91-47A4-9758-8C172B306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9590" y="1929384"/>
            <a:ext cx="13770864" cy="987311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B5B18B-0170-4F1B-BF40-89BD5772C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6830" y="2257366"/>
            <a:ext cx="13116384" cy="92171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B73937B6-3ED0-4245-98E8-0D7B66F0D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919" y="2586550"/>
            <a:ext cx="11676935" cy="8582547"/>
          </a:xfrm>
          <a:prstGeom prst="rect">
            <a:avLst/>
          </a:prstGeom>
        </p:spPr>
      </p:pic>
      <p:sp>
        <p:nvSpPr>
          <p:cNvPr id="4" name="Text Placeholder 3">
            <a:extLst>
              <a:ext uri="{FF2B5EF4-FFF2-40B4-BE49-F238E27FC236}">
                <a16:creationId xmlns:a16="http://schemas.microsoft.com/office/drawing/2014/main" id="{2185FF40-AF8D-D440-A8D0-48ED1BB41E78}"/>
              </a:ext>
            </a:extLst>
          </p:cNvPr>
          <p:cNvSpPr>
            <a:spLocks noGrp="1"/>
          </p:cNvSpPr>
          <p:nvPr>
            <p:ph type="body" idx="1"/>
          </p:nvPr>
        </p:nvSpPr>
        <p:spPr>
          <a:xfrm>
            <a:off x="15367622" y="4501662"/>
            <a:ext cx="8818417" cy="7300838"/>
          </a:xfrm>
        </p:spPr>
        <p:txBody>
          <a:bodyPr vert="horz" lIns="91440" tIns="45720" rIns="91440" bIns="45720" rtlCol="0">
            <a:normAutofit/>
          </a:bodyPr>
          <a:lstStyle/>
          <a:p>
            <a:pPr indent="-228600" defTabSz="914400">
              <a:lnSpc>
                <a:spcPct val="90000"/>
              </a:lnSpc>
              <a:spcBef>
                <a:spcPts val="1000"/>
              </a:spcBef>
            </a:pPr>
            <a:r>
              <a:rPr lang="en-US" sz="3200"/>
              <a:t>It is found that when strain rate remains the same, power dissipation rate increases with rising deformation temperature; </a:t>
            </a:r>
          </a:p>
          <a:p>
            <a:pPr indent="-228600" defTabSz="914400">
              <a:lnSpc>
                <a:spcPct val="90000"/>
              </a:lnSpc>
              <a:spcBef>
                <a:spcPts val="1000"/>
              </a:spcBef>
            </a:pPr>
            <a:r>
              <a:rPr lang="en-US" sz="3200"/>
              <a:t>When temperature remains the same, power dissipation rate increases with decreasing strain rate. </a:t>
            </a:r>
          </a:p>
          <a:p>
            <a:pPr indent="-228600" defTabSz="914400">
              <a:lnSpc>
                <a:spcPct val="90000"/>
              </a:lnSpc>
              <a:spcBef>
                <a:spcPts val="1000"/>
              </a:spcBef>
            </a:pPr>
            <a:r>
              <a:rPr lang="en-US" sz="3200"/>
              <a:t>The maximum rate is 0.50 emerging at nearly 1100~1200°Cand 0.005s-1. The minimum rate is 0.067 emerging at 900~950°C and 0.5s-1. </a:t>
            </a:r>
          </a:p>
          <a:p>
            <a:pPr indent="-228600" defTabSz="914400">
              <a:lnSpc>
                <a:spcPct val="90000"/>
              </a:lnSpc>
              <a:spcBef>
                <a:spcPts val="1000"/>
              </a:spcBef>
            </a:pPr>
            <a:r>
              <a:rPr lang="en-US" sz="3200"/>
              <a:t>INTERPRETATION:</a:t>
            </a:r>
          </a:p>
          <a:p>
            <a:pPr marL="228600" indent="0" defTabSz="914400">
              <a:lnSpc>
                <a:spcPct val="90000"/>
              </a:lnSpc>
              <a:spcBef>
                <a:spcPts val="1000"/>
              </a:spcBef>
              <a:buNone/>
            </a:pPr>
            <a:r>
              <a:rPr lang="en-US" sz="3200"/>
              <a:t>Larger power dissipation rate is observed at </a:t>
            </a:r>
            <a:r>
              <a:rPr lang="en-US" sz="3200">
                <a:solidFill>
                  <a:schemeClr val="tx1"/>
                </a:solidFill>
                <a:highlight>
                  <a:srgbClr val="00FFFF"/>
                </a:highlight>
              </a:rPr>
              <a:t>1050~1200°C </a:t>
            </a:r>
            <a:r>
              <a:rPr lang="en-US" sz="3200"/>
              <a:t>and </a:t>
            </a:r>
            <a:r>
              <a:rPr lang="en-US" sz="3200">
                <a:highlight>
                  <a:srgbClr val="00FFFF"/>
                </a:highlight>
              </a:rPr>
              <a:t>lower strain rate </a:t>
            </a:r>
            <a:r>
              <a:rPr lang="en-US" sz="3200"/>
              <a:t>which indicates dynamic recrystallization may happen. </a:t>
            </a:r>
          </a:p>
          <a:p>
            <a:pPr indent="-228600" defTabSz="914400">
              <a:lnSpc>
                <a:spcPct val="90000"/>
              </a:lnSpc>
              <a:spcBef>
                <a:spcPts val="1000"/>
              </a:spcBef>
            </a:pPr>
            <a:endParaRPr lang="en-US" sz="2800"/>
          </a:p>
        </p:txBody>
      </p:sp>
    </p:spTree>
    <p:extLst>
      <p:ext uri="{BB962C8B-B14F-4D97-AF65-F5344CB8AC3E}">
        <p14:creationId xmlns:p14="http://schemas.microsoft.com/office/powerpoint/2010/main" val="122772650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877C3-C57C-4A41-9EF1-C1736EAD20EF}"/>
              </a:ext>
            </a:extLst>
          </p:cNvPr>
          <p:cNvSpPr>
            <a:spLocks noGrp="1"/>
          </p:cNvSpPr>
          <p:nvPr>
            <p:ph type="title"/>
          </p:nvPr>
        </p:nvSpPr>
        <p:spPr>
          <a:xfrm>
            <a:off x="1609344" y="1929384"/>
            <a:ext cx="8953612" cy="2377440"/>
          </a:xfrm>
        </p:spPr>
        <p:txBody>
          <a:bodyPr>
            <a:normAutofit/>
          </a:bodyPr>
          <a:lstStyle/>
          <a:p>
            <a:r>
              <a:rPr lang="en-IN" sz="5200"/>
              <a:t>Experimental Results and Discussion</a:t>
            </a:r>
            <a:endParaRPr lang="en-US" sz="5200"/>
          </a:p>
        </p:txBody>
      </p:sp>
      <p:sp>
        <p:nvSpPr>
          <p:cNvPr id="3" name="Content Placeholder 2">
            <a:extLst>
              <a:ext uri="{FF2B5EF4-FFF2-40B4-BE49-F238E27FC236}">
                <a16:creationId xmlns:a16="http://schemas.microsoft.com/office/drawing/2014/main" id="{F2199C64-8ABD-9941-A214-03A89DE55F4D}"/>
              </a:ext>
            </a:extLst>
          </p:cNvPr>
          <p:cNvSpPr>
            <a:spLocks noGrp="1"/>
          </p:cNvSpPr>
          <p:nvPr>
            <p:ph idx="1"/>
          </p:nvPr>
        </p:nvSpPr>
        <p:spPr>
          <a:xfrm>
            <a:off x="1606488" y="5276088"/>
            <a:ext cx="8985864" cy="6526412"/>
          </a:xfrm>
        </p:spPr>
        <p:txBody>
          <a:bodyPr>
            <a:normAutofit/>
          </a:bodyPr>
          <a:lstStyle/>
          <a:p>
            <a:r>
              <a:rPr lang="en-IN"/>
              <a:t>The true stress-strain curves of 316LN stainless steel are presented </a:t>
            </a:r>
          </a:p>
          <a:p>
            <a:r>
              <a:rPr lang="en-IN"/>
              <a:t>This shows the effects of deformation temperature on the flow behaviour of 316LN steel. </a:t>
            </a:r>
          </a:p>
          <a:p>
            <a:r>
              <a:rPr lang="en-IN"/>
              <a:t>If strain rate remains the same (0.5 s-1), flow stress generally decreases with the rise of deformation temperature. </a:t>
            </a:r>
          </a:p>
          <a:p>
            <a:endParaRPr lang="en-US"/>
          </a:p>
        </p:txBody>
      </p:sp>
      <p:sp>
        <p:nvSpPr>
          <p:cNvPr id="10" name="Rectangle 9">
            <a:extLst>
              <a:ext uri="{FF2B5EF4-FFF2-40B4-BE49-F238E27FC236}">
                <a16:creationId xmlns:a16="http://schemas.microsoft.com/office/drawing/2014/main" id="{CCB44D6C-A194-4C92-A608-1AA2CC5992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87210" y="1929384"/>
            <a:ext cx="10881360" cy="987311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5762A7-CE84-40FE-9B97-D3C158A3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221398" y="2257366"/>
            <a:ext cx="10212986" cy="92171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9C007911-47E0-4F46-BC9E-5A3F9A148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5578" y="3506368"/>
            <a:ext cx="9564624" cy="6719148"/>
          </a:xfrm>
          <a:prstGeom prst="rect">
            <a:avLst/>
          </a:prstGeom>
        </p:spPr>
      </p:pic>
    </p:spTree>
    <p:extLst>
      <p:ext uri="{BB962C8B-B14F-4D97-AF65-F5344CB8AC3E}">
        <p14:creationId xmlns:p14="http://schemas.microsoft.com/office/powerpoint/2010/main" val="1071349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ypes of Stainless Steel"/>
          <p:cNvSpPr txBox="1">
            <a:spLocks noGrp="1"/>
          </p:cNvSpPr>
          <p:nvPr>
            <p:ph type="title"/>
          </p:nvPr>
        </p:nvSpPr>
        <p:spPr>
          <a:xfrm>
            <a:off x="1270000" y="1452459"/>
            <a:ext cx="21844000" cy="1557438"/>
          </a:xfrm>
          <a:prstGeom prst="rect">
            <a:avLst/>
          </a:prstGeom>
        </p:spPr>
        <p:txBody>
          <a:bodyPr/>
          <a:lstStyle/>
          <a:p>
            <a:r>
              <a:t>Types of Stainless Steel</a:t>
            </a:r>
          </a:p>
        </p:txBody>
      </p:sp>
      <p:sp>
        <p:nvSpPr>
          <p:cNvPr id="167" name="Five main families, based on crystalline structure:…"/>
          <p:cNvSpPr txBox="1">
            <a:spLocks noGrp="1"/>
          </p:cNvSpPr>
          <p:nvPr>
            <p:ph type="body" idx="1"/>
          </p:nvPr>
        </p:nvSpPr>
        <p:spPr>
          <a:xfrm>
            <a:off x="888342" y="3379214"/>
            <a:ext cx="22607316" cy="11376346"/>
          </a:xfrm>
          <a:prstGeom prst="rect">
            <a:avLst/>
          </a:prstGeom>
        </p:spPr>
        <p:txBody>
          <a:bodyPr/>
          <a:lstStyle/>
          <a:p>
            <a:pPr marL="407458" indent="-407458">
              <a:defRPr sz="3700"/>
            </a:pPr>
            <a:r>
              <a:t>Five main families, based on crystalline structure: </a:t>
            </a:r>
          </a:p>
          <a:p>
            <a:pPr marL="2426229" lvl="2" indent="-648229">
              <a:buClrTx/>
              <a:buAutoNum type="arabicPeriod"/>
              <a:defRPr sz="3700"/>
            </a:pPr>
            <a:r>
              <a:t>Austenitic</a:t>
            </a:r>
          </a:p>
          <a:p>
            <a:pPr marL="2426229" lvl="2" indent="-648229">
              <a:buClrTx/>
              <a:buAutoNum type="arabicPeriod"/>
              <a:defRPr sz="3700"/>
            </a:pPr>
            <a:r>
              <a:t>Ferritic</a:t>
            </a:r>
          </a:p>
          <a:p>
            <a:pPr marL="2426229" lvl="2" indent="-648229">
              <a:buClrTx/>
              <a:buAutoNum type="arabicPeriod"/>
              <a:defRPr sz="3700"/>
            </a:pPr>
            <a:r>
              <a:t>Martensitic</a:t>
            </a:r>
          </a:p>
          <a:p>
            <a:pPr marL="2426229" lvl="2" indent="-648229">
              <a:buClrTx/>
              <a:buAutoNum type="arabicPeriod"/>
              <a:defRPr sz="3700"/>
            </a:pPr>
            <a:r>
              <a:t>Duplex </a:t>
            </a:r>
          </a:p>
          <a:p>
            <a:pPr marL="2426229" lvl="2" indent="-648229">
              <a:buClrTx/>
              <a:buAutoNum type="arabicPeriod"/>
              <a:defRPr sz="3700"/>
            </a:pPr>
            <a:r>
              <a:t>Precipitation Hardening</a:t>
            </a:r>
          </a:p>
          <a:p>
            <a:pPr marL="407458" indent="-407458">
              <a:defRPr sz="3700"/>
            </a:pPr>
            <a:r>
              <a:rPr>
                <a:latin typeface="+mn-lt"/>
                <a:ea typeface="+mn-ea"/>
                <a:cs typeface="+mn-cs"/>
                <a:sym typeface="Graphik Semibold"/>
              </a:rPr>
              <a:t>Austenitic Steel</a:t>
            </a:r>
            <a:r>
              <a:t> - largest family, making up around 2/3rds of all stainless steel production</a:t>
            </a:r>
          </a:p>
          <a:p>
            <a:pPr marL="407458" indent="-407458">
              <a:defRPr sz="3700"/>
            </a:pPr>
            <a:r>
              <a:t>Austenitic Stainless steels are further subdivided into two sub-groups - 200 and 300 series.</a:t>
            </a:r>
          </a:p>
          <a:p>
            <a:pPr marL="407458" indent="-407458">
              <a:defRPr sz="3700"/>
            </a:pPr>
            <a:r>
              <a:t>200 series - Chromium- Manganese- Nickel alloy that </a:t>
            </a:r>
            <a:r>
              <a:rPr err="1"/>
              <a:t>maximise</a:t>
            </a:r>
            <a:r>
              <a:t> the use of Mn and N to </a:t>
            </a:r>
            <a:r>
              <a:rPr err="1"/>
              <a:t>minimise</a:t>
            </a:r>
            <a:r>
              <a:t> the use of Nickel. Due to their nitrogen addition, they possess approximately 50% higher yield strength than 300 series stainless sheets of steel.</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Microstructure Evolution of 316LN Steel."/>
          <p:cNvSpPr txBox="1">
            <a:spLocks noGrp="1"/>
          </p:cNvSpPr>
          <p:nvPr>
            <p:ph type="title"/>
          </p:nvPr>
        </p:nvSpPr>
        <p:spPr>
          <a:xfrm>
            <a:off x="1270000" y="480159"/>
            <a:ext cx="21844000" cy="1557437"/>
          </a:xfrm>
          <a:prstGeom prst="rect">
            <a:avLst/>
          </a:prstGeom>
        </p:spPr>
        <p:txBody>
          <a:bodyPr/>
          <a:lstStyle/>
          <a:p>
            <a:r>
              <a:t>Microstructure Evolution of 316LN Steel. </a:t>
            </a:r>
            <a:endParaRPr sz="1200" spc="-36"/>
          </a:p>
        </p:txBody>
      </p:sp>
      <p:sp>
        <p:nvSpPr>
          <p:cNvPr id="182" name="Effect of different temperatures"/>
          <p:cNvSpPr txBox="1">
            <a:spLocks noGrp="1"/>
          </p:cNvSpPr>
          <p:nvPr>
            <p:ph type="body" idx="1"/>
          </p:nvPr>
        </p:nvSpPr>
        <p:spPr>
          <a:xfrm>
            <a:off x="500485" y="2213552"/>
            <a:ext cx="21844001" cy="855541"/>
          </a:xfrm>
          <a:prstGeom prst="rect">
            <a:avLst/>
          </a:prstGeom>
        </p:spPr>
        <p:txBody>
          <a:bodyPr>
            <a:normAutofit/>
          </a:bodyPr>
          <a:lstStyle>
            <a:lvl1pPr marL="0" indent="0">
              <a:buClrTx/>
              <a:buSzTx/>
              <a:buNone/>
              <a:defRPr>
                <a:latin typeface="+mn-lt"/>
                <a:ea typeface="+mn-ea"/>
                <a:cs typeface="+mn-cs"/>
                <a:sym typeface="Graphik Semibold"/>
              </a:defRPr>
            </a:lvl1pPr>
          </a:lstStyle>
          <a:p>
            <a:r>
              <a:rPr sz="4400"/>
              <a:t>Effect of different temperatures</a:t>
            </a:r>
          </a:p>
        </p:txBody>
      </p:sp>
      <p:pic>
        <p:nvPicPr>
          <p:cNvPr id="183" name="Screenshot 2022-04-15 at 11.54.55 PM.png" descr="Screenshot 2022-04-15 at 11.54.55 PM.png"/>
          <p:cNvPicPr>
            <a:picLocks noChangeAspect="1"/>
          </p:cNvPicPr>
          <p:nvPr/>
        </p:nvPicPr>
        <p:blipFill>
          <a:blip r:embed="rId2"/>
          <a:stretch>
            <a:fillRect/>
          </a:stretch>
        </p:blipFill>
        <p:spPr>
          <a:xfrm>
            <a:off x="391193" y="3314832"/>
            <a:ext cx="7528688" cy="5605518"/>
          </a:xfrm>
          <a:prstGeom prst="rect">
            <a:avLst/>
          </a:prstGeom>
          <a:ln w="12700">
            <a:miter lim="400000"/>
          </a:ln>
        </p:spPr>
      </p:pic>
      <p:pic>
        <p:nvPicPr>
          <p:cNvPr id="184" name="Screenshot 2022-04-15 at 11.55.20 PM.png" descr="Screenshot 2022-04-15 at 11.55.20 PM.png"/>
          <p:cNvPicPr>
            <a:picLocks noChangeAspect="1"/>
          </p:cNvPicPr>
          <p:nvPr/>
        </p:nvPicPr>
        <p:blipFill>
          <a:blip r:embed="rId3"/>
          <a:stretch>
            <a:fillRect/>
          </a:stretch>
        </p:blipFill>
        <p:spPr>
          <a:xfrm>
            <a:off x="8427656" y="3249597"/>
            <a:ext cx="7528688" cy="5596421"/>
          </a:xfrm>
          <a:prstGeom prst="rect">
            <a:avLst/>
          </a:prstGeom>
          <a:ln w="12700">
            <a:miter lim="400000"/>
          </a:ln>
        </p:spPr>
      </p:pic>
      <p:pic>
        <p:nvPicPr>
          <p:cNvPr id="185" name="Screenshot 2022-04-15 at 11.55.33 PM.png" descr="Screenshot 2022-04-15 at 11.55.33 PM.png"/>
          <p:cNvPicPr>
            <a:picLocks noChangeAspect="1"/>
          </p:cNvPicPr>
          <p:nvPr/>
        </p:nvPicPr>
        <p:blipFill>
          <a:blip r:embed="rId4"/>
          <a:stretch>
            <a:fillRect/>
          </a:stretch>
        </p:blipFill>
        <p:spPr>
          <a:xfrm>
            <a:off x="16464119" y="3314832"/>
            <a:ext cx="7386040" cy="5465950"/>
          </a:xfrm>
          <a:prstGeom prst="rect">
            <a:avLst/>
          </a:prstGeom>
          <a:ln w="12700">
            <a:miter lim="400000"/>
          </a:ln>
        </p:spPr>
      </p:pic>
      <p:sp>
        <p:nvSpPr>
          <p:cNvPr id="186" name="(A) At 900°C, 0.005s-1…"/>
          <p:cNvSpPr txBox="1"/>
          <p:nvPr/>
        </p:nvSpPr>
        <p:spPr>
          <a:xfrm>
            <a:off x="651532" y="9269991"/>
            <a:ext cx="7008011" cy="33184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2072640">
              <a:spcBef>
                <a:spcPts val="2000"/>
              </a:spcBef>
              <a:defRPr sz="2975"/>
            </a:pPr>
            <a:r>
              <a:t>(A) </a:t>
            </a:r>
            <a:r>
              <a:rPr>
                <a:latin typeface="+mn-lt"/>
                <a:ea typeface="+mn-ea"/>
                <a:cs typeface="+mn-cs"/>
                <a:sym typeface="Graphik Semibold"/>
              </a:rPr>
              <a:t>At 900°C, 0.005s-1</a:t>
            </a:r>
            <a:endParaRPr sz="1020">
              <a:latin typeface="+mn-lt"/>
              <a:ea typeface="+mn-ea"/>
              <a:cs typeface="+mn-cs"/>
              <a:sym typeface="Graphik Semibold"/>
            </a:endParaRPr>
          </a:p>
          <a:p>
            <a:pPr algn="l" defTabSz="2072640">
              <a:spcBef>
                <a:spcPts val="2000"/>
              </a:spcBef>
              <a:defRPr sz="3315"/>
            </a:pPr>
            <a:r>
              <a:t>The grains are broken and elongated which displays dynamic recovery appearing. </a:t>
            </a:r>
          </a:p>
        </p:txBody>
      </p:sp>
      <p:sp>
        <p:nvSpPr>
          <p:cNvPr id="187" name="(B) At 1000°C, 0.005s-1…"/>
          <p:cNvSpPr txBox="1"/>
          <p:nvPr/>
        </p:nvSpPr>
        <p:spPr>
          <a:xfrm>
            <a:off x="8687995" y="9269991"/>
            <a:ext cx="7008011" cy="33184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1926336">
              <a:spcBef>
                <a:spcPts val="1800"/>
              </a:spcBef>
              <a:defRPr sz="2765"/>
            </a:pPr>
            <a:r>
              <a:t>(B) </a:t>
            </a:r>
            <a:r>
              <a:rPr>
                <a:latin typeface="+mn-lt"/>
                <a:ea typeface="+mn-ea"/>
                <a:cs typeface="+mn-cs"/>
                <a:sym typeface="Graphik Semibold"/>
              </a:rPr>
              <a:t>At 1000°C, 0.005s-1</a:t>
            </a:r>
            <a:endParaRPr sz="948">
              <a:latin typeface="+mn-lt"/>
              <a:ea typeface="+mn-ea"/>
              <a:cs typeface="+mn-cs"/>
              <a:sym typeface="Graphik Semibold"/>
            </a:endParaRPr>
          </a:p>
          <a:p>
            <a:pPr algn="l" defTabSz="1926336">
              <a:spcBef>
                <a:spcPts val="1800"/>
              </a:spcBef>
              <a:defRPr sz="3081"/>
            </a:pPr>
            <a:r>
              <a:t>The </a:t>
            </a:r>
            <a:r>
              <a:rPr err="1"/>
              <a:t>recrystallised</a:t>
            </a:r>
            <a:r>
              <a:t> sites are composed of a necklace structure which indicates partially dynamic recrystallisation. </a:t>
            </a:r>
            <a:endParaRPr sz="948"/>
          </a:p>
        </p:txBody>
      </p:sp>
      <p:sp>
        <p:nvSpPr>
          <p:cNvPr id="188" name="(C) At 1100°C, 0.005s-1…"/>
          <p:cNvSpPr txBox="1"/>
          <p:nvPr/>
        </p:nvSpPr>
        <p:spPr>
          <a:xfrm>
            <a:off x="16653133" y="9221896"/>
            <a:ext cx="7008012" cy="4921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1926336">
              <a:spcBef>
                <a:spcPts val="1800"/>
              </a:spcBef>
              <a:defRPr sz="2765"/>
            </a:pPr>
            <a:r>
              <a:t>(C) </a:t>
            </a:r>
            <a:r>
              <a:rPr>
                <a:latin typeface="+mn-lt"/>
                <a:ea typeface="+mn-ea"/>
                <a:cs typeface="+mn-cs"/>
                <a:sym typeface="Graphik Semibold"/>
              </a:rPr>
              <a:t>At 1100°C, 0.005s-1</a:t>
            </a:r>
            <a:endParaRPr sz="948">
              <a:latin typeface="+mn-lt"/>
              <a:ea typeface="+mn-ea"/>
              <a:cs typeface="+mn-cs"/>
              <a:sym typeface="Graphik Semibold"/>
            </a:endParaRPr>
          </a:p>
          <a:p>
            <a:pPr algn="l" defTabSz="1926336">
              <a:spcBef>
                <a:spcPts val="1800"/>
              </a:spcBef>
              <a:defRPr sz="3081"/>
            </a:pPr>
            <a:r>
              <a:t>1100°C, the grain distribution is new and equiaxed grains nearly replace the original grains and the dynamic recrystallization fraction is dramatically increasing. </a:t>
            </a:r>
            <a:endParaRPr sz="948"/>
          </a:p>
          <a:p>
            <a:pPr algn="l" defTabSz="1926336">
              <a:spcBef>
                <a:spcPts val="1800"/>
              </a:spcBef>
              <a:defRPr sz="3081"/>
            </a:pPr>
            <a:endParaRPr sz="948"/>
          </a:p>
        </p:txBody>
      </p:sp>
    </p:spTree>
    <p:extLst>
      <p:ext uri="{BB962C8B-B14F-4D97-AF65-F5344CB8AC3E}">
        <p14:creationId xmlns:p14="http://schemas.microsoft.com/office/powerpoint/2010/main" val="23652718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Effect of strain rates"/>
          <p:cNvSpPr txBox="1">
            <a:spLocks noGrp="1"/>
          </p:cNvSpPr>
          <p:nvPr>
            <p:ph type="body" sz="quarter" idx="21"/>
          </p:nvPr>
        </p:nvSpPr>
        <p:spPr>
          <a:xfrm>
            <a:off x="1270000" y="642665"/>
            <a:ext cx="21844000" cy="1016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a:latin typeface="+mj-lt"/>
              </a:rPr>
              <a:t>Effect of strain rates</a:t>
            </a:r>
          </a:p>
        </p:txBody>
      </p:sp>
      <p:sp>
        <p:nvSpPr>
          <p:cNvPr id="191" name="It can be seen that 316LN steel undergoes the dynamic recovery and the elongated grains become distinct with the increasing strain rate. This is because that the grains do not have enough time for recovery at larger strain rate."/>
          <p:cNvSpPr txBox="1">
            <a:spLocks noGrp="1"/>
          </p:cNvSpPr>
          <p:nvPr>
            <p:ph type="body" idx="1"/>
          </p:nvPr>
        </p:nvSpPr>
        <p:spPr>
          <a:xfrm>
            <a:off x="1269999" y="2415554"/>
            <a:ext cx="23611305" cy="3318420"/>
          </a:xfrm>
          <a:prstGeom prst="rect">
            <a:avLst/>
          </a:prstGeom>
        </p:spPr>
        <p:txBody>
          <a:bodyPr>
            <a:normAutofit/>
          </a:bodyPr>
          <a:lstStyle>
            <a:lvl1pPr marL="395234" indent="-395234" defTabSz="2365248">
              <a:spcBef>
                <a:spcPts val="2300"/>
              </a:spcBef>
              <a:defRPr sz="3395"/>
            </a:lvl1pPr>
          </a:lstStyle>
          <a:p>
            <a:r>
              <a:rPr sz="4000" dirty="0"/>
              <a:t>316LN steel undergoes the dynamic recovery </a:t>
            </a:r>
            <a:endParaRPr lang="en-US" sz="4000" dirty="0"/>
          </a:p>
          <a:p>
            <a:r>
              <a:rPr lang="en-US" sz="4000" dirty="0"/>
              <a:t>E</a:t>
            </a:r>
            <a:r>
              <a:rPr sz="4000" dirty="0"/>
              <a:t>longated grains become distinct with the increasing strain rate</a:t>
            </a:r>
            <a:endParaRPr lang="en-US" sz="4000" dirty="0"/>
          </a:p>
          <a:p>
            <a:r>
              <a:rPr sz="4000" dirty="0"/>
              <a:t>This is because that the grains do not have enough time for recovery at larger strain rate.</a:t>
            </a:r>
            <a:endParaRPr sz="1400" dirty="0"/>
          </a:p>
        </p:txBody>
      </p:sp>
      <p:pic>
        <p:nvPicPr>
          <p:cNvPr id="192" name="Screenshot 2022-04-15 at 11.54.55 PM.png" descr="Screenshot 2022-04-15 at 11.54.55 PM.png"/>
          <p:cNvPicPr>
            <a:picLocks noChangeAspect="1"/>
          </p:cNvPicPr>
          <p:nvPr/>
        </p:nvPicPr>
        <p:blipFill>
          <a:blip r:embed="rId2"/>
          <a:stretch>
            <a:fillRect/>
          </a:stretch>
        </p:blipFill>
        <p:spPr>
          <a:xfrm>
            <a:off x="2833113" y="5126324"/>
            <a:ext cx="8701982" cy="6479099"/>
          </a:xfrm>
          <a:prstGeom prst="rect">
            <a:avLst/>
          </a:prstGeom>
          <a:ln w="12700">
            <a:miter lim="400000"/>
          </a:ln>
        </p:spPr>
      </p:pic>
      <p:pic>
        <p:nvPicPr>
          <p:cNvPr id="193" name="Screenshot 2022-04-15 at 11.55.09 PM.png" descr="Screenshot 2022-04-15 at 11.55.09 PM.png"/>
          <p:cNvPicPr>
            <a:picLocks noChangeAspect="1"/>
          </p:cNvPicPr>
          <p:nvPr/>
        </p:nvPicPr>
        <p:blipFill>
          <a:blip r:embed="rId3"/>
          <a:stretch>
            <a:fillRect/>
          </a:stretch>
        </p:blipFill>
        <p:spPr>
          <a:xfrm>
            <a:off x="12536525" y="5126324"/>
            <a:ext cx="8833617" cy="6479099"/>
          </a:xfrm>
          <a:prstGeom prst="rect">
            <a:avLst/>
          </a:prstGeom>
          <a:ln w="12700">
            <a:miter lim="400000"/>
          </a:ln>
        </p:spPr>
      </p:pic>
      <p:sp>
        <p:nvSpPr>
          <p:cNvPr id="194" name="(A) At 900°C, 0.005s-1"/>
          <p:cNvSpPr txBox="1"/>
          <p:nvPr/>
        </p:nvSpPr>
        <p:spPr>
          <a:xfrm>
            <a:off x="4527084" y="12238910"/>
            <a:ext cx="7008011" cy="3318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2438400">
              <a:spcBef>
                <a:spcPts val="2400"/>
              </a:spcBef>
              <a:defRPr sz="3500"/>
            </a:pPr>
            <a:r>
              <a:rPr dirty="0"/>
              <a:t>(A) </a:t>
            </a:r>
            <a:r>
              <a:rPr dirty="0">
                <a:latin typeface="+mn-lt"/>
                <a:ea typeface="+mn-ea"/>
                <a:cs typeface="+mn-cs"/>
                <a:sym typeface="Graphik Semibold"/>
              </a:rPr>
              <a:t>At 900°C, 0.005s-1</a:t>
            </a:r>
          </a:p>
        </p:txBody>
      </p:sp>
      <p:sp>
        <p:nvSpPr>
          <p:cNvPr id="195" name="(B) At 900°C, 0.5s-1"/>
          <p:cNvSpPr txBox="1"/>
          <p:nvPr/>
        </p:nvSpPr>
        <p:spPr>
          <a:xfrm>
            <a:off x="14807196" y="12238910"/>
            <a:ext cx="7008011" cy="3318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2438400">
              <a:spcBef>
                <a:spcPts val="2400"/>
              </a:spcBef>
              <a:defRPr sz="3500"/>
            </a:pPr>
            <a:r>
              <a:rPr dirty="0"/>
              <a:t>(B) </a:t>
            </a:r>
            <a:r>
              <a:rPr dirty="0">
                <a:latin typeface="+mn-lt"/>
                <a:ea typeface="+mn-ea"/>
                <a:cs typeface="+mn-cs"/>
                <a:sym typeface="Graphik Semibold"/>
              </a:rPr>
              <a:t>At 900°C, 0.5s-1</a:t>
            </a:r>
          </a:p>
        </p:txBody>
      </p:sp>
    </p:spTree>
    <p:extLst>
      <p:ext uri="{BB962C8B-B14F-4D97-AF65-F5344CB8AC3E}">
        <p14:creationId xmlns:p14="http://schemas.microsoft.com/office/powerpoint/2010/main" val="27656734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Image" descr="Image"/>
          <p:cNvPicPr>
            <a:picLocks noGrp="1" noChangeAspect="1"/>
          </p:cNvPicPr>
          <p:nvPr>
            <p:ph type="pic" idx="21"/>
          </p:nvPr>
        </p:nvPicPr>
        <p:blipFill>
          <a:blip r:embed="rId2"/>
          <a:srcRect l="11118" r="21748"/>
          <a:stretch>
            <a:fillRect/>
          </a:stretch>
        </p:blipFill>
        <p:spPr>
          <a:xfrm>
            <a:off x="12204700" y="0"/>
            <a:ext cx="12192000" cy="13716000"/>
          </a:xfrm>
          <a:prstGeom prst="rect">
            <a:avLst/>
          </a:prstGeom>
        </p:spPr>
      </p:pic>
      <p:sp>
        <p:nvSpPr>
          <p:cNvPr id="152" name="Facts"/>
          <p:cNvSpPr txBox="1">
            <a:spLocks noGrp="1"/>
          </p:cNvSpPr>
          <p:nvPr>
            <p:ph type="title"/>
          </p:nvPr>
        </p:nvSpPr>
        <p:spPr>
          <a:prstGeom prst="rect">
            <a:avLst/>
          </a:prstGeom>
        </p:spPr>
        <p:txBody>
          <a:bodyPr/>
          <a:lstStyle/>
          <a:p>
            <a:r>
              <a:t>Facts</a:t>
            </a:r>
          </a:p>
        </p:txBody>
      </p:sp>
      <p:sp>
        <p:nvSpPr>
          <p:cNvPr id="153" name="Stainless Steel was originally called Rustless Steel.…"/>
          <p:cNvSpPr txBox="1">
            <a:spLocks noGrp="1"/>
          </p:cNvSpPr>
          <p:nvPr>
            <p:ph type="body" sz="half" idx="1"/>
          </p:nvPr>
        </p:nvSpPr>
        <p:spPr>
          <a:xfrm>
            <a:off x="1270000" y="2856015"/>
            <a:ext cx="9652000" cy="9843985"/>
          </a:xfrm>
          <a:prstGeom prst="rect">
            <a:avLst/>
          </a:prstGeom>
        </p:spPr>
        <p:txBody>
          <a:bodyPr/>
          <a:lstStyle/>
          <a:p>
            <a:r>
              <a:rPr dirty="0"/>
              <a:t>Stainless Steel was originally called </a:t>
            </a:r>
            <a:r>
              <a:rPr b="1" dirty="0" err="1"/>
              <a:t>Rustless</a:t>
            </a:r>
            <a:r>
              <a:rPr b="1" dirty="0"/>
              <a:t> Steel.</a:t>
            </a:r>
          </a:p>
          <a:p>
            <a:r>
              <a:rPr dirty="0"/>
              <a:t>Stainless Steel history - On 17 October 1912, </a:t>
            </a:r>
            <a:r>
              <a:rPr dirty="0">
                <a:solidFill>
                  <a:srgbClr val="0645AD"/>
                </a:solidFill>
                <a:hlinkClick r:id="rId3"/>
              </a:rPr>
              <a:t>Krupp</a:t>
            </a:r>
            <a:r>
              <a:rPr dirty="0"/>
              <a:t> engineers Benno Strauss and Eduard Maurer patented as </a:t>
            </a:r>
            <a:r>
              <a:rPr b="1" dirty="0" err="1"/>
              <a:t>Nirosta</a:t>
            </a:r>
            <a:r>
              <a:rPr dirty="0"/>
              <a:t> the </a:t>
            </a:r>
            <a:r>
              <a:rPr dirty="0">
                <a:solidFill>
                  <a:srgbClr val="0645AD"/>
                </a:solidFill>
                <a:hlinkClick r:id="rId4"/>
              </a:rPr>
              <a:t>austenitic stainless steel</a:t>
            </a:r>
            <a:r>
              <a:rPr dirty="0"/>
              <a:t> known today as </a:t>
            </a:r>
            <a:r>
              <a:rPr b="1" dirty="0"/>
              <a:t>18/8</a:t>
            </a:r>
            <a:r>
              <a:rPr dirty="0"/>
              <a:t> or AISI Type 304.</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5" name="Picture 4" descr="A close-up of a machine&#10;&#10;Description automatically generated with low confidence">
            <a:extLst>
              <a:ext uri="{FF2B5EF4-FFF2-40B4-BE49-F238E27FC236}">
                <a16:creationId xmlns:a16="http://schemas.microsoft.com/office/drawing/2014/main" id="{5AF7D692-4B34-7343-8BAB-509B593CADE7}"/>
              </a:ext>
            </a:extLst>
          </p:cNvPr>
          <p:cNvPicPr>
            <a:picLocks noChangeAspect="1"/>
          </p:cNvPicPr>
          <p:nvPr/>
        </p:nvPicPr>
        <p:blipFill rotWithShape="1">
          <a:blip r:embed="rId3">
            <a:extLst>
              <a:ext uri="{28A0092B-C50C-407E-A947-70E740481C1C}">
                <a14:useLocalDpi xmlns:a14="http://schemas.microsoft.com/office/drawing/2010/main" val="0"/>
              </a:ext>
            </a:extLst>
          </a:blip>
          <a:srcRect b="15730"/>
          <a:stretch/>
        </p:blipFill>
        <p:spPr>
          <a:xfrm>
            <a:off x="20" y="10"/>
            <a:ext cx="24383980" cy="13715990"/>
          </a:xfrm>
          <a:prstGeom prst="rect">
            <a:avLst/>
          </a:prstGeom>
        </p:spPr>
      </p:pic>
      <p:sp>
        <p:nvSpPr>
          <p:cNvPr id="134" name="Google Shape;134;p13"/>
          <p:cNvSpPr txBox="1">
            <a:spLocks noGrp="1"/>
          </p:cNvSpPr>
          <p:nvPr>
            <p:ph type="ctrTitle"/>
          </p:nvPr>
        </p:nvSpPr>
        <p:spPr>
          <a:xfrm>
            <a:off x="3200400" y="5587218"/>
            <a:ext cx="17983200" cy="3291840"/>
          </a:xfrm>
          <a:prstGeom prst="rect">
            <a:avLst/>
          </a:prstGeom>
          <a:solidFill>
            <a:schemeClr val="bg1">
              <a:alpha val="60000"/>
            </a:schemeClr>
          </a:solidFill>
          <a:ln w="38100" cap="sq">
            <a:solidFill>
              <a:schemeClr val="tx1"/>
            </a:solidFill>
            <a:miter lim="800000"/>
          </a:ln>
        </p:spPr>
        <p:txBody>
          <a:bodyPr spcFirstLastPara="1" vert="horz" lIns="243800" tIns="243800" rIns="243800" bIns="243800" rtlCol="0" anchor="ctr" anchorCtr="0">
            <a:normAutofit/>
          </a:bodyPr>
          <a:lstStyle/>
          <a:p>
            <a:pPr>
              <a:spcBef>
                <a:spcPts val="0"/>
              </a:spcBef>
            </a:pPr>
            <a:r>
              <a:rPr lang="en-IN">
                <a:solidFill>
                  <a:schemeClr val="tx1"/>
                </a:solidFill>
              </a:rPr>
              <a:t>Laser Forming of Materials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prstGeom prst="rect">
            <a:avLst/>
          </a:prstGeom>
        </p:spPr>
        <p:txBody>
          <a:bodyPr spcFirstLastPara="1" vert="horz" wrap="square" lIns="243800" tIns="243800" rIns="243800" bIns="243800" rtlCol="0" anchor="t" anchorCtr="0">
            <a:normAutofit/>
          </a:bodyPr>
          <a:lstStyle/>
          <a:p>
            <a:pPr algn="l"/>
            <a:r>
              <a:rPr lang="en"/>
              <a:t>Introduction</a:t>
            </a:r>
            <a:endParaRPr/>
          </a:p>
        </p:txBody>
      </p:sp>
      <p:sp>
        <p:nvSpPr>
          <p:cNvPr id="141" name="Google Shape;141;p14"/>
          <p:cNvSpPr txBox="1">
            <a:spLocks noGrp="1"/>
          </p:cNvSpPr>
          <p:nvPr>
            <p:ph type="body" idx="1"/>
          </p:nvPr>
        </p:nvSpPr>
        <p:spPr>
          <a:prstGeom prst="rect">
            <a:avLst/>
          </a:prstGeom>
        </p:spPr>
        <p:txBody>
          <a:bodyPr spcFirstLastPara="1" vert="horz" wrap="square" lIns="243800" tIns="243800" rIns="243800" bIns="243800" rtlCol="0" anchor="t" anchorCtr="0">
            <a:normAutofit/>
          </a:bodyPr>
          <a:lstStyle/>
          <a:p>
            <a:pPr marL="0" indent="0">
              <a:buNone/>
            </a:pPr>
            <a:r>
              <a:rPr lang="en" dirty="0"/>
              <a:t>The “LASER” acronym stands for Light Amplification by Stimulated Emission of Radiation. </a:t>
            </a:r>
          </a:p>
          <a:p>
            <a:pPr marL="0" indent="0">
              <a:spcBef>
                <a:spcPts val="3200"/>
              </a:spcBef>
              <a:buNone/>
            </a:pPr>
            <a:r>
              <a:rPr lang="en" dirty="0"/>
              <a:t>Theodore H. </a:t>
            </a:r>
            <a:r>
              <a:rPr lang="en" dirty="0" err="1"/>
              <a:t>Maiman</a:t>
            </a:r>
            <a:r>
              <a:rPr lang="en" dirty="0"/>
              <a:t> built the first laser in 1960 at Hughes Research Laboratories. </a:t>
            </a:r>
          </a:p>
          <a:p>
            <a:pPr marL="0" indent="0">
              <a:spcBef>
                <a:spcPts val="3200"/>
              </a:spcBef>
              <a:buNone/>
            </a:pPr>
            <a:r>
              <a:rPr lang="en" dirty="0"/>
              <a:t>Laser forming (LF) uses laser-induced thermal distortion to shape sheet metal parts without hard tooling or external forces. It is a highly flexible rapid prototyping and low-volume manufacturing process. </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body" idx="1"/>
          </p:nvPr>
        </p:nvSpPr>
        <p:spPr>
          <a:xfrm>
            <a:off x="831200" y="1553000"/>
            <a:ext cx="22721600" cy="9110400"/>
          </a:xfrm>
          <a:prstGeom prst="rect">
            <a:avLst/>
          </a:prstGeom>
        </p:spPr>
        <p:txBody>
          <a:bodyPr spcFirstLastPara="1" vert="horz" wrap="square" lIns="243800" tIns="243800" rIns="243800" bIns="243800" rtlCol="0" anchor="t" anchorCtr="0">
            <a:normAutofit/>
          </a:bodyPr>
          <a:lstStyle/>
          <a:p>
            <a:pPr marL="0" indent="0">
              <a:buNone/>
            </a:pPr>
            <a:r>
              <a:rPr lang="en" dirty="0"/>
              <a:t>Laser beam irradiation induces thermal stresses into the worksheet. </a:t>
            </a:r>
          </a:p>
          <a:p>
            <a:pPr marL="0" indent="0">
              <a:buNone/>
            </a:pPr>
            <a:endParaRPr lang="en" dirty="0"/>
          </a:p>
          <a:p>
            <a:pPr marL="0" indent="0">
              <a:buNone/>
            </a:pPr>
            <a:r>
              <a:rPr lang="en" dirty="0"/>
              <a:t>The cooling of the sheet leads to bending the sheet due to residual stresses and corresponding strains. </a:t>
            </a:r>
          </a:p>
          <a:p>
            <a:pPr marL="0" indent="0">
              <a:buNone/>
            </a:pPr>
            <a:endParaRPr lang="en" dirty="0"/>
          </a:p>
          <a:p>
            <a:pPr marL="0" indent="0">
              <a:buNone/>
            </a:pPr>
            <a:r>
              <a:rPr lang="en" dirty="0"/>
              <a:t>By increasing the temperature during laser beam irradiation, the physical properties of the sheet - yield strength, ultimate tensile strength, and the elastic (Young’s) modulus will also be decreased.</a:t>
            </a:r>
            <a:endParaRPr dirty="0"/>
          </a:p>
          <a:p>
            <a:pPr marL="0" indent="0">
              <a:spcBef>
                <a:spcPts val="3200"/>
              </a:spcBef>
              <a:buNone/>
            </a:pPr>
            <a:endParaRPr dirty="0"/>
          </a:p>
          <a:p>
            <a:pPr marL="0" indent="0">
              <a:spcBef>
                <a:spcPts val="3200"/>
              </a:spcBef>
              <a:spcAft>
                <a:spcPts val="3200"/>
              </a:spcAft>
              <a:buNone/>
            </a:pPr>
            <a:endParaRPr dirty="0"/>
          </a:p>
        </p:txBody>
      </p:sp>
      <p:pic>
        <p:nvPicPr>
          <p:cNvPr id="147" name="Google Shape;147;p15"/>
          <p:cNvPicPr preferRelativeResize="0"/>
          <p:nvPr/>
        </p:nvPicPr>
        <p:blipFill>
          <a:blip r:embed="rId3">
            <a:alphaModFix/>
          </a:blip>
          <a:stretch>
            <a:fillRect/>
          </a:stretch>
        </p:blipFill>
        <p:spPr>
          <a:xfrm>
            <a:off x="831200" y="7846036"/>
            <a:ext cx="12700000" cy="3632200"/>
          </a:xfrm>
          <a:prstGeom prst="rect">
            <a:avLst/>
          </a:prstGeom>
          <a:noFill/>
          <a:ln>
            <a:noFill/>
          </a:ln>
        </p:spPr>
      </p:pic>
      <p:pic>
        <p:nvPicPr>
          <p:cNvPr id="148" name="Google Shape;148;p15"/>
          <p:cNvPicPr preferRelativeResize="0"/>
          <p:nvPr/>
        </p:nvPicPr>
        <p:blipFill>
          <a:blip r:embed="rId4">
            <a:alphaModFix/>
          </a:blip>
          <a:stretch>
            <a:fillRect/>
          </a:stretch>
        </p:blipFill>
        <p:spPr>
          <a:xfrm>
            <a:off x="15652667" y="7350901"/>
            <a:ext cx="7900133" cy="4622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16"/>
          <p:cNvPicPr preferRelativeResize="0"/>
          <p:nvPr/>
        </p:nvPicPr>
        <p:blipFill>
          <a:blip r:embed="rId3">
            <a:alphaModFix/>
          </a:blip>
          <a:stretch>
            <a:fillRect/>
          </a:stretch>
        </p:blipFill>
        <p:spPr>
          <a:xfrm>
            <a:off x="3365035" y="2302800"/>
            <a:ext cx="17653931" cy="9110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prstGeom prst="rect">
            <a:avLst/>
          </a:prstGeom>
        </p:spPr>
        <p:txBody>
          <a:bodyPr spcFirstLastPara="1" vert="horz" wrap="square" lIns="243800" tIns="243800" rIns="243800" bIns="243800" rtlCol="0" anchor="t" anchorCtr="0">
            <a:normAutofit/>
          </a:bodyPr>
          <a:lstStyle/>
          <a:p>
            <a:pPr algn="l"/>
            <a:r>
              <a:rPr lang="en"/>
              <a:t>Advantages:</a:t>
            </a:r>
            <a:endParaRPr/>
          </a:p>
          <a:p>
            <a:pPr algn="l"/>
            <a:endParaRPr/>
          </a:p>
          <a:p>
            <a:pPr algn="l"/>
            <a:endParaRPr/>
          </a:p>
        </p:txBody>
      </p:sp>
      <p:sp>
        <p:nvSpPr>
          <p:cNvPr id="159" name="Google Shape;159;p17"/>
          <p:cNvSpPr txBox="1">
            <a:spLocks noGrp="1"/>
          </p:cNvSpPr>
          <p:nvPr>
            <p:ph type="body" idx="1"/>
          </p:nvPr>
        </p:nvSpPr>
        <p:spPr>
          <a:prstGeom prst="rect">
            <a:avLst/>
          </a:prstGeom>
        </p:spPr>
        <p:txBody>
          <a:bodyPr spcFirstLastPara="1" vert="horz" wrap="square" lIns="243800" tIns="243800" rIns="243800" bIns="243800" rtlCol="0" anchor="t" anchorCtr="0">
            <a:normAutofit/>
          </a:bodyPr>
          <a:lstStyle/>
          <a:p>
            <a:r>
              <a:rPr lang="en" dirty="0"/>
              <a:t>The cost of the forming process is greatly reduced because no tools or external forces are involved in the process. </a:t>
            </a:r>
            <a:endParaRPr dirty="0"/>
          </a:p>
          <a:p>
            <a:r>
              <a:rPr lang="en" dirty="0"/>
              <a:t>Because this process is a non-contact forming process, precise deformation can be produced in inaccessible areas.</a:t>
            </a:r>
            <a:endParaRPr dirty="0"/>
          </a:p>
          <a:p>
            <a:r>
              <a:rPr lang="en" dirty="0"/>
              <a:t>The size and power of the laser beam can be precisely manipulated, enabling accurate control of the forming process and improving reproducibility.</a:t>
            </a:r>
            <a:endParaRPr dirty="0"/>
          </a:p>
          <a:p>
            <a:r>
              <a:rPr lang="en" dirty="0"/>
              <a:t>Laser forming uses localized heating to induce controlled deformation instead of tradition entire work piece heated. Therefore it has the advantage of energy efficiency.</a:t>
            </a:r>
            <a:endParaRPr dirty="0"/>
          </a:p>
          <a:p>
            <a:r>
              <a:rPr lang="en" dirty="0"/>
              <a:t>Laser forming is suitable for materials that are difficult to form by mechanical approaches. </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831200" y="763600"/>
            <a:ext cx="22721600" cy="1527200"/>
          </a:xfrm>
          <a:prstGeom prst="rect">
            <a:avLst/>
          </a:prstGeom>
        </p:spPr>
        <p:txBody>
          <a:bodyPr spcFirstLastPara="1" vert="horz" wrap="square" lIns="243800" tIns="243800" rIns="243800" bIns="243800" rtlCol="0" anchor="t" anchorCtr="0">
            <a:normAutofit/>
          </a:bodyPr>
          <a:lstStyle/>
          <a:p>
            <a:pPr algn="l"/>
            <a:r>
              <a:rPr lang="en"/>
              <a:t>Applications:</a:t>
            </a:r>
            <a:endParaRPr/>
          </a:p>
        </p:txBody>
      </p:sp>
      <p:sp>
        <p:nvSpPr>
          <p:cNvPr id="165" name="Google Shape;165;p18"/>
          <p:cNvSpPr txBox="1">
            <a:spLocks noGrp="1"/>
          </p:cNvSpPr>
          <p:nvPr>
            <p:ph type="body" idx="1"/>
          </p:nvPr>
        </p:nvSpPr>
        <p:spPr>
          <a:xfrm>
            <a:off x="648400" y="2863631"/>
            <a:ext cx="23087200" cy="9110400"/>
          </a:xfrm>
          <a:prstGeom prst="rect">
            <a:avLst/>
          </a:prstGeom>
        </p:spPr>
        <p:txBody>
          <a:bodyPr spcFirstLastPara="1" vert="horz" wrap="square" lIns="243800" tIns="243800" rIns="243800" bIns="243800" rtlCol="0" anchor="t" anchorCtr="0">
            <a:normAutofit/>
          </a:bodyPr>
          <a:lstStyle/>
          <a:p>
            <a:pPr marL="0" indent="0">
              <a:buNone/>
            </a:pPr>
            <a:r>
              <a:rPr lang="en"/>
              <a:t>Simple examples of parts produced by laser forming method are beverage containers, angle brackets, or connecting rods. Thermo-mechanical forming, however, enables parts (sheet metal, rod, pipe, or shell) to be formed without external forces and does not require the use of dies.</a:t>
            </a:r>
            <a:endParaRPr/>
          </a:p>
          <a:p>
            <a:pPr marL="0" indent="0">
              <a:spcBef>
                <a:spcPts val="3200"/>
              </a:spcBef>
              <a:spcAft>
                <a:spcPts val="3200"/>
              </a:spcAft>
              <a:buNone/>
            </a:pPr>
            <a:r>
              <a:rPr lang="en"/>
              <a:t>Laser forming has potential applications in aerospace, shipbuilding, microelectronics, automotive industries, etc. Examples of Laser formed parts are given in the figure.</a:t>
            </a:r>
            <a:endParaRPr/>
          </a:p>
        </p:txBody>
      </p:sp>
      <p:pic>
        <p:nvPicPr>
          <p:cNvPr id="166" name="Google Shape;166;p18"/>
          <p:cNvPicPr preferRelativeResize="0"/>
          <p:nvPr/>
        </p:nvPicPr>
        <p:blipFill>
          <a:blip r:embed="rId3">
            <a:alphaModFix/>
          </a:blip>
          <a:stretch>
            <a:fillRect/>
          </a:stretch>
        </p:blipFill>
        <p:spPr>
          <a:xfrm>
            <a:off x="2776836" y="7923467"/>
            <a:ext cx="18830333" cy="4745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9"/>
          <p:cNvSpPr txBox="1">
            <a:spLocks noGrp="1"/>
          </p:cNvSpPr>
          <p:nvPr>
            <p:ph type="title"/>
          </p:nvPr>
        </p:nvSpPr>
        <p:spPr>
          <a:xfrm>
            <a:off x="2381477" y="1261016"/>
            <a:ext cx="18770400" cy="2437600"/>
          </a:xfrm>
          <a:prstGeom prst="rect">
            <a:avLst/>
          </a:prstGeom>
        </p:spPr>
        <p:txBody>
          <a:bodyPr spcFirstLastPara="1" vert="horz" wrap="square" lIns="243800" tIns="243800" rIns="243800" bIns="243800" rtlCol="0" anchor="t" anchorCtr="0">
            <a:normAutofit/>
          </a:bodyPr>
          <a:lstStyle/>
          <a:p>
            <a:pPr algn="l"/>
            <a:r>
              <a:rPr lang="en"/>
              <a:t>Laser Bending of Monolithic Sheets</a:t>
            </a:r>
            <a:endParaRPr/>
          </a:p>
        </p:txBody>
      </p:sp>
      <p:sp>
        <p:nvSpPr>
          <p:cNvPr id="172" name="Google Shape;172;p19"/>
          <p:cNvSpPr txBox="1">
            <a:spLocks noGrp="1"/>
          </p:cNvSpPr>
          <p:nvPr>
            <p:ph type="body" idx="1"/>
          </p:nvPr>
        </p:nvSpPr>
        <p:spPr>
          <a:xfrm>
            <a:off x="2063262" y="4180133"/>
            <a:ext cx="20167138" cy="7763200"/>
          </a:xfrm>
          <a:prstGeom prst="rect">
            <a:avLst/>
          </a:prstGeom>
        </p:spPr>
        <p:txBody>
          <a:bodyPr spcFirstLastPara="1" vert="horz" wrap="square" lIns="243800" tIns="243800" rIns="243800" bIns="243800" rtlCol="0" anchor="t" anchorCtr="0">
            <a:normAutofit/>
          </a:bodyPr>
          <a:lstStyle/>
          <a:p>
            <a:pPr marL="0" indent="0">
              <a:buNone/>
            </a:pPr>
            <a:r>
              <a:rPr lang="en"/>
              <a:t>Sheet bending is a vital manufacturing process which can be performed using laser technology. The sheet is scanned along a straight line, and local heating of one of the sheet’s surfaces leads to the plastic deformation of the sheet due to the stress gradient over the thickness direction.</a:t>
            </a:r>
            <a:endParaRPr/>
          </a:p>
          <a:p>
            <a:pPr marL="0" indent="0">
              <a:spcBef>
                <a:spcPts val="3200"/>
              </a:spcBef>
              <a:spcAft>
                <a:spcPts val="3200"/>
              </a:spcAft>
              <a:buNone/>
            </a:pPr>
            <a:r>
              <a:rPr lang="en"/>
              <a:t>The process parameters affecting the bend angle are laser characteristics (laser power, spot size, scan speed, pulsed or continuous irradiation), the number of irradiation passes, material type, and the geometrical dimension of the sheet (thickness, width, length).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300 series are chromium-nickel alloys. They are the largest group and the most widely used.…"/>
          <p:cNvSpPr txBox="1">
            <a:spLocks noGrp="1"/>
          </p:cNvSpPr>
          <p:nvPr>
            <p:ph type="body" idx="1"/>
          </p:nvPr>
        </p:nvSpPr>
        <p:spPr>
          <a:xfrm>
            <a:off x="1270000" y="1792766"/>
            <a:ext cx="21844000" cy="11923234"/>
          </a:xfrm>
          <a:prstGeom prst="rect">
            <a:avLst/>
          </a:prstGeom>
        </p:spPr>
        <p:txBody>
          <a:bodyPr/>
          <a:lstStyle/>
          <a:p>
            <a:pPr marL="407458" indent="-407458">
              <a:defRPr sz="3700"/>
            </a:pPr>
            <a:r>
              <a:t>300 series are chromium-nickel alloys. They are the largest group and the most widely used.</a:t>
            </a:r>
          </a:p>
          <a:p>
            <a:pPr marL="1390650" lvl="1" indent="-793750">
              <a:buClr>
                <a:srgbClr val="202122"/>
              </a:buClr>
              <a:buFont typeface="Helvetica"/>
              <a:buChar char="◦"/>
              <a:defRPr sz="3700"/>
            </a:pPr>
            <a:r>
              <a:t>Type </a:t>
            </a:r>
            <a:r>
              <a:rPr>
                <a:solidFill>
                  <a:srgbClr val="0645AD"/>
                </a:solidFill>
                <a:hlinkClick r:id="rId2"/>
              </a:rPr>
              <a:t>304</a:t>
            </a:r>
            <a:r>
              <a:t>: The best-known grade is Type 304, also known as 18/8 and 18/10 for its composition of 18% chromium and 8% or 10% nickel, respectively.</a:t>
            </a:r>
          </a:p>
          <a:p>
            <a:pPr marL="1390650" lvl="1" indent="-793750">
              <a:buClr>
                <a:srgbClr val="202122"/>
              </a:buClr>
              <a:buFont typeface="Helvetica"/>
              <a:buChar char="◦"/>
              <a:defRPr sz="3700"/>
            </a:pPr>
            <a:r>
              <a:t>Type </a:t>
            </a:r>
            <a:r>
              <a:rPr>
                <a:solidFill>
                  <a:srgbClr val="0645AD"/>
                </a:solidFill>
                <a:hlinkClick r:id="rId3"/>
              </a:rPr>
              <a:t>316</a:t>
            </a:r>
            <a:r>
              <a:t>: The second most common austenitic stainless steel is Type 316. The addition of 2% </a:t>
            </a:r>
            <a:r>
              <a:rPr>
                <a:solidFill>
                  <a:srgbClr val="FF2600"/>
                </a:solidFill>
              </a:rPr>
              <a:t>molybdenum</a:t>
            </a:r>
            <a:r>
              <a:t> provides greater resistance to acids and </a:t>
            </a:r>
            <a:r>
              <a:rPr err="1"/>
              <a:t>localised</a:t>
            </a:r>
            <a:r>
              <a:t> corrosion caused by chloride ions. Low-carbon versions, such as </a:t>
            </a:r>
            <a:r>
              <a:rPr>
                <a:solidFill>
                  <a:srgbClr val="0645AD"/>
                </a:solidFill>
              </a:rPr>
              <a:t>316L</a:t>
            </a:r>
            <a:r>
              <a:t> or 304L, have carbon contents below 0.03% and are used to avoid corrosion problems caused by welding.</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txBox="1">
            <a:spLocks noGrp="1"/>
          </p:cNvSpPr>
          <p:nvPr>
            <p:ph type="title"/>
          </p:nvPr>
        </p:nvSpPr>
        <p:spPr>
          <a:prstGeom prst="rect">
            <a:avLst/>
          </a:prstGeom>
        </p:spPr>
        <p:txBody>
          <a:bodyPr spcFirstLastPara="1" vert="horz" wrap="square" lIns="243800" tIns="243800" rIns="243800" bIns="243800" rtlCol="0" anchor="t" anchorCtr="0">
            <a:normAutofit/>
          </a:bodyPr>
          <a:lstStyle/>
          <a:p>
            <a:pPr algn="l"/>
            <a:r>
              <a:rPr lang="en"/>
              <a:t>Laser Bending of Bi-Layer and Tailored Blanks</a:t>
            </a:r>
            <a:endParaRPr/>
          </a:p>
        </p:txBody>
      </p:sp>
      <p:sp>
        <p:nvSpPr>
          <p:cNvPr id="178" name="Google Shape;178;p20"/>
          <p:cNvSpPr txBox="1">
            <a:spLocks noGrp="1"/>
          </p:cNvSpPr>
          <p:nvPr>
            <p:ph type="body" idx="1"/>
          </p:nvPr>
        </p:nvSpPr>
        <p:spPr>
          <a:prstGeom prst="rect">
            <a:avLst/>
          </a:prstGeom>
        </p:spPr>
        <p:txBody>
          <a:bodyPr spcFirstLastPara="1" vert="horz" wrap="square" lIns="243800" tIns="243800" rIns="243800" bIns="243800" rtlCol="0" anchor="t" anchorCtr="0">
            <a:normAutofit/>
          </a:bodyPr>
          <a:lstStyle/>
          <a:p>
            <a:pPr marL="0" indent="0">
              <a:buNone/>
            </a:pPr>
            <a:r>
              <a:rPr lang="en"/>
              <a:t>Different properties of the sheet can be obtained by increasing the number of layers (bi-layer sheets or multilayer sheets), manufacturing a composite sheet, or different thickness or material (tailor welded blanks (TWB), tailor machined blanks (TMB)).</a:t>
            </a:r>
            <a:endParaRPr/>
          </a:p>
          <a:p>
            <a:pPr marL="0" indent="0">
              <a:spcBef>
                <a:spcPts val="3200"/>
              </a:spcBef>
              <a:buNone/>
            </a:pPr>
            <a:r>
              <a:rPr lang="en"/>
              <a:t>Tailor-made blanks are sheet metal assemblies with different thicknesses and/or materials and/or surface coatings. The laser melts the sheet, and bending happens due to plastic deformation during solidification. The thickness affects the bending angle. Different thicknesses, start point of scan and absorbed power by the sheet (laser power and scanning speed) influence the bending magnitude of the TMB sheet.</a:t>
            </a:r>
            <a:endParaRPr/>
          </a:p>
          <a:p>
            <a:pPr marL="0" indent="0">
              <a:spcBef>
                <a:spcPts val="3200"/>
              </a:spcBef>
              <a:spcAft>
                <a:spcPts val="320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prstGeom prst="rect">
            <a:avLst/>
          </a:prstGeom>
        </p:spPr>
        <p:txBody>
          <a:bodyPr spcFirstLastPara="1" vert="horz" wrap="square" lIns="243800" tIns="243800" rIns="243800" bIns="243800" rtlCol="0" anchor="t" anchorCtr="0">
            <a:normAutofit/>
          </a:bodyPr>
          <a:lstStyle/>
          <a:p>
            <a:pPr algn="l"/>
            <a:r>
              <a:rPr lang="en"/>
              <a:t>Laser Forming of Composite Sheets</a:t>
            </a:r>
            <a:endParaRPr/>
          </a:p>
        </p:txBody>
      </p:sp>
      <p:sp>
        <p:nvSpPr>
          <p:cNvPr id="184" name="Google Shape;184;p21"/>
          <p:cNvSpPr txBox="1">
            <a:spLocks noGrp="1"/>
          </p:cNvSpPr>
          <p:nvPr>
            <p:ph type="body" idx="1"/>
          </p:nvPr>
        </p:nvSpPr>
        <p:spPr>
          <a:prstGeom prst="rect">
            <a:avLst/>
          </a:prstGeom>
        </p:spPr>
        <p:txBody>
          <a:bodyPr spcFirstLastPara="1" vert="horz" wrap="square" lIns="243800" tIns="243800" rIns="243800" bIns="243800" rtlCol="0" anchor="t" anchorCtr="0">
            <a:normAutofit/>
          </a:bodyPr>
          <a:lstStyle/>
          <a:p>
            <a:pPr marL="0" indent="0">
              <a:buNone/>
            </a:pPr>
            <a:r>
              <a:rPr lang="en"/>
              <a:t>The composites are divided into three categories, polymer matrix composite (PMC), ceramic matrix composite (CMC), and metal matrix composite (MMC).</a:t>
            </a:r>
            <a:endParaRPr/>
          </a:p>
          <a:p>
            <a:pPr marL="0" indent="0">
              <a:spcBef>
                <a:spcPts val="3200"/>
              </a:spcBef>
              <a:buNone/>
            </a:pPr>
            <a:r>
              <a:rPr lang="en"/>
              <a:t>Fiber and matrix have different mechanical properties (yield strength, stress-strain behavior) and physical properties (melting point, density, conductivity).</a:t>
            </a:r>
            <a:endParaRPr/>
          </a:p>
          <a:p>
            <a:pPr marL="0" indent="0">
              <a:spcBef>
                <a:spcPts val="3200"/>
              </a:spcBef>
              <a:spcAft>
                <a:spcPts val="3200"/>
              </a:spcAft>
              <a:buNone/>
            </a:pPr>
            <a:r>
              <a:rPr lang="en"/>
              <a:t>Fiber–Metal Laminates (FML) are made of different layers of metal and composite material. The difference between the properties of fiber, matrix, and metal leads to complicated plastic deformation,</a:t>
            </a:r>
            <a:r>
              <a:rPr lang="en-US"/>
              <a:t>2</a:t>
            </a:r>
            <a:r>
              <a:rPr lang="en"/>
              <a:t> bending, and unpredictable.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2"/>
          <p:cNvSpPr txBox="1">
            <a:spLocks noGrp="1"/>
          </p:cNvSpPr>
          <p:nvPr>
            <p:ph type="title"/>
          </p:nvPr>
        </p:nvSpPr>
        <p:spPr>
          <a:prstGeom prst="rect">
            <a:avLst/>
          </a:prstGeom>
        </p:spPr>
        <p:txBody>
          <a:bodyPr spcFirstLastPara="1" vert="horz" wrap="square" lIns="243800" tIns="243800" rIns="243800" bIns="243800" rtlCol="0" anchor="t" anchorCtr="0">
            <a:noAutofit/>
          </a:bodyPr>
          <a:lstStyle/>
          <a:p>
            <a:pPr algn="l">
              <a:spcBef>
                <a:spcPts val="1947"/>
              </a:spcBef>
            </a:pPr>
            <a:r>
              <a:rPr lang="en" sz="6667">
                <a:solidFill>
                  <a:srgbClr val="131313"/>
                </a:solidFill>
              </a:rPr>
              <a:t>Laser Tube Bending</a:t>
            </a:r>
            <a:endParaRPr sz="11467"/>
          </a:p>
        </p:txBody>
      </p:sp>
      <p:sp>
        <p:nvSpPr>
          <p:cNvPr id="190" name="Google Shape;190;p22"/>
          <p:cNvSpPr txBox="1">
            <a:spLocks noGrp="1"/>
          </p:cNvSpPr>
          <p:nvPr>
            <p:ph type="body" idx="1"/>
          </p:nvPr>
        </p:nvSpPr>
        <p:spPr>
          <a:prstGeom prst="rect">
            <a:avLst/>
          </a:prstGeom>
        </p:spPr>
        <p:txBody>
          <a:bodyPr spcFirstLastPara="1" vert="horz" wrap="square" lIns="243800" tIns="243800" rIns="243800" bIns="243800" rtlCol="0" anchor="t" anchorCtr="0">
            <a:normAutofit/>
          </a:bodyPr>
          <a:lstStyle/>
          <a:p>
            <a:pPr marR="221829" algn="just">
              <a:lnSpc>
                <a:spcPct val="117916"/>
              </a:lnSpc>
              <a:spcBef>
                <a:spcPts val="2133"/>
              </a:spcBef>
            </a:pPr>
            <a:r>
              <a:rPr lang="en"/>
              <a:t>Tube bending was always a challenge in conventional bending. Usually, an internal plug is inserted inside the tube, and bending happens. However, a laser beam can also be used for tube bending. The laser beam is irradiated on the tube surfaces and may result in 2D or 3D tube bending.</a:t>
            </a:r>
            <a:endParaRPr/>
          </a:p>
          <a:p>
            <a:pPr marR="221829" algn="just">
              <a:lnSpc>
                <a:spcPct val="117916"/>
              </a:lnSpc>
            </a:pPr>
            <a:r>
              <a:rPr lang="en"/>
              <a:t>The effects of the irradiating length and the number of irradiating passes on tube bending have been studied. Three primary defects of the laser tube bending are lateral bending angle (especially when the scanning path is complicated like spirals), ovality, and thickness variation. The tube bending angle increased by increasing the irradiation length and number of passes. Moreover, the ovality percentage and the thickness variation will be increased by increasing the irradiation length.</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3"/>
          <p:cNvSpPr txBox="1">
            <a:spLocks noGrp="1"/>
          </p:cNvSpPr>
          <p:nvPr>
            <p:ph type="body" idx="4294967295"/>
          </p:nvPr>
        </p:nvSpPr>
        <p:spPr>
          <a:xfrm>
            <a:off x="0" y="1547813"/>
            <a:ext cx="22729825" cy="12525375"/>
          </a:xfrm>
          <a:prstGeom prst="rect">
            <a:avLst/>
          </a:prstGeom>
        </p:spPr>
        <p:txBody>
          <a:bodyPr spcFirstLastPara="1" vert="horz" wrap="square" lIns="243800" tIns="243800" rIns="243800" bIns="243800" rtlCol="0" anchor="t" anchorCtr="0">
            <a:normAutofit/>
          </a:bodyPr>
          <a:lstStyle/>
          <a:p>
            <a:pPr marL="1219215" indent="-829744">
              <a:spcBef>
                <a:spcPts val="0"/>
              </a:spcBef>
              <a:buSzPts val="1300"/>
              <a:buChar char="●"/>
            </a:pPr>
            <a:r>
              <a:rPr lang="en"/>
              <a:t>The effect of process parameters is like sheet metal forming, and the bending angle of the tube increases by increasing the laser power and beam diameter and with a decrease in the travel speed.</a:t>
            </a:r>
            <a:endParaRPr/>
          </a:p>
          <a:p>
            <a:pPr marL="1219215" indent="-829744">
              <a:spcBef>
                <a:spcPts val="0"/>
              </a:spcBef>
              <a:buSzPts val="1300"/>
              <a:buChar char="●"/>
            </a:pPr>
            <a:r>
              <a:rPr lang="en"/>
              <a:t>Laser beam absorption can also be performed to improve the obtainable bending angle. Different materials, such as carbon steel, stainless steel, and nickel tubes, can be formed and used in various industries such as aerospace industries, engines, heat exchangers, and air conditioners.</a:t>
            </a:r>
            <a:endParaRPr/>
          </a:p>
          <a:p>
            <a:pPr marL="1219215" indent="-829744">
              <a:spcBef>
                <a:spcPts val="0"/>
              </a:spcBef>
              <a:buSzPts val="1300"/>
              <a:buChar char="●"/>
            </a:pPr>
            <a:r>
              <a:rPr lang="en"/>
              <a:t>The  size of the  tube is another essential process parameter.  Normal sizes, such as ½ and ¾  inch tubes, can be formed using a laser beam without difficulties. However, the laser forming of micro-tubes (for example, a tube with 635 µm outer diameter) needs more precise tools and controlled conditions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1" name="Google Shape;201;p24"/>
          <p:cNvPicPr preferRelativeResize="0"/>
          <p:nvPr/>
        </p:nvPicPr>
        <p:blipFill>
          <a:blip r:embed="rId3">
            <a:alphaModFix/>
          </a:blip>
          <a:stretch>
            <a:fillRect/>
          </a:stretch>
        </p:blipFill>
        <p:spPr>
          <a:xfrm>
            <a:off x="991333" y="3877333"/>
            <a:ext cx="10225467" cy="6952667"/>
          </a:xfrm>
          <a:prstGeom prst="rect">
            <a:avLst/>
          </a:prstGeom>
          <a:noFill/>
          <a:ln>
            <a:noFill/>
          </a:ln>
        </p:spPr>
      </p:pic>
      <p:pic>
        <p:nvPicPr>
          <p:cNvPr id="202" name="Google Shape;202;p24"/>
          <p:cNvPicPr preferRelativeResize="0"/>
          <p:nvPr/>
        </p:nvPicPr>
        <p:blipFill>
          <a:blip r:embed="rId4">
            <a:alphaModFix/>
          </a:blip>
          <a:stretch>
            <a:fillRect/>
          </a:stretch>
        </p:blipFill>
        <p:spPr>
          <a:xfrm>
            <a:off x="13150067" y="3272133"/>
            <a:ext cx="10225467" cy="7825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5"/>
          <p:cNvSpPr txBox="1">
            <a:spLocks noGrp="1"/>
          </p:cNvSpPr>
          <p:nvPr>
            <p:ph type="title"/>
          </p:nvPr>
        </p:nvSpPr>
        <p:spPr>
          <a:prstGeom prst="rect">
            <a:avLst/>
          </a:prstGeom>
        </p:spPr>
        <p:txBody>
          <a:bodyPr spcFirstLastPara="1" vert="horz" wrap="square" lIns="243800" tIns="243800" rIns="243800" bIns="243800" rtlCol="0" anchor="t" anchorCtr="0">
            <a:normAutofit/>
          </a:bodyPr>
          <a:lstStyle/>
          <a:p>
            <a:pPr algn="l"/>
            <a:r>
              <a:rPr lang="en"/>
              <a:t>Optimization</a:t>
            </a:r>
            <a:endParaRPr/>
          </a:p>
        </p:txBody>
      </p:sp>
      <p:sp>
        <p:nvSpPr>
          <p:cNvPr id="208" name="Google Shape;208;p25"/>
          <p:cNvSpPr txBox="1">
            <a:spLocks noGrp="1"/>
          </p:cNvSpPr>
          <p:nvPr>
            <p:ph type="body" idx="1"/>
          </p:nvPr>
        </p:nvSpPr>
        <p:spPr>
          <a:xfrm>
            <a:off x="1617785" y="4180133"/>
            <a:ext cx="20612615" cy="7763200"/>
          </a:xfrm>
          <a:prstGeom prst="rect">
            <a:avLst/>
          </a:prstGeom>
        </p:spPr>
        <p:txBody>
          <a:bodyPr spcFirstLastPara="1" vert="horz" wrap="square" lIns="243800" tIns="243800" rIns="243800" bIns="243800" rtlCol="0" anchor="t" anchorCtr="0">
            <a:normAutofit/>
          </a:bodyPr>
          <a:lstStyle/>
          <a:p>
            <a:pPr>
              <a:lnSpc>
                <a:spcPct val="150000"/>
              </a:lnSpc>
            </a:pPr>
            <a:r>
              <a:rPr lang="en"/>
              <a:t>The selection of process parameters is crucial in laser forming. A comprehensive analytical model which determines the bending angle of the sheet during laser forming has not been derived until now. This is mostly due to the complicated nature of laser forming.</a:t>
            </a:r>
            <a:endParaRPr/>
          </a:p>
          <a:p>
            <a:pPr>
              <a:lnSpc>
                <a:spcPct val="150000"/>
              </a:lnSpc>
            </a:pPr>
            <a:r>
              <a:rPr lang="en"/>
              <a:t> In this way, statistical tools are powerful tools for finding the effect of process parameters and determining the behavior of the sheet during laser forming. Full factorial design of experiments, response surface methodology, fuzzy logic strategy, Particle Swarm Optimization (PSO), Artificial Neural Network (ANN), Taguchi approach, Genetic Algorithm (GA), and other statistical tools are implemented to derive an equation for prediction of bending angle.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6"/>
          <p:cNvSpPr txBox="1">
            <a:spLocks noGrp="1"/>
          </p:cNvSpPr>
          <p:nvPr>
            <p:ph type="body" idx="4294967295"/>
          </p:nvPr>
        </p:nvSpPr>
        <p:spPr>
          <a:xfrm>
            <a:off x="0" y="531813"/>
            <a:ext cx="22721888" cy="12814300"/>
          </a:xfrm>
          <a:prstGeom prst="rect">
            <a:avLst/>
          </a:prstGeom>
        </p:spPr>
        <p:txBody>
          <a:bodyPr spcFirstLastPara="1" vert="horz" wrap="square" lIns="243800" tIns="243800" rIns="243800" bIns="243800" rtlCol="0" anchor="t" anchorCtr="0">
            <a:normAutofit/>
          </a:bodyPr>
          <a:lstStyle/>
          <a:p>
            <a:pPr marL="1219215" indent="-829744">
              <a:spcBef>
                <a:spcPts val="0"/>
              </a:spcBef>
              <a:buSzPts val="1300"/>
              <a:buChar char="●"/>
            </a:pPr>
            <a:r>
              <a:rPr lang="en"/>
              <a:t>The number of process parameters for laser forming is high, and studying the effect of process parameters is not possible experimentally. So, in most studies, a finite element analysis using commercial FEM codes is verified by experimental tests and the other set of experiments simulated by FEM.</a:t>
            </a:r>
            <a:endParaRPr/>
          </a:p>
          <a:p>
            <a:pPr marL="1219215" indent="-829744">
              <a:spcBef>
                <a:spcPts val="0"/>
              </a:spcBef>
              <a:buSzPts val="1300"/>
              <a:buChar char="●"/>
            </a:pPr>
            <a:r>
              <a:rPr lang="en"/>
              <a:t> For example, Omidvar et al used the Taguchi orthogonal design of experiments (four factors-five levels) to find a maximum bending angle for a 1 mm thick AA6061-T6 sheet. Twenty-five experiments had been carried out  to find the maximal bending angle of  28.7°.</a:t>
            </a:r>
            <a:endParaRPr/>
          </a:p>
          <a:p>
            <a:pPr marL="1219215" indent="-829744">
              <a:spcBef>
                <a:spcPts val="0"/>
              </a:spcBef>
              <a:buSzPts val="1300"/>
              <a:buChar char="●"/>
            </a:pPr>
            <a:r>
              <a:rPr lang="en"/>
              <a:t> The aim of  the  Taguchi method, in which the robust control of  parameters leads to less uncertainty in the fabricated workpiece.</a:t>
            </a:r>
            <a:endParaRPr/>
          </a:p>
          <a:p>
            <a:pPr marL="1219215" indent="-829744">
              <a:spcBef>
                <a:spcPts val="0"/>
              </a:spcBef>
              <a:buSzPts val="1300"/>
              <a:buChar char="●"/>
            </a:pPr>
            <a:r>
              <a:rPr lang="en"/>
              <a:t>The optimal condition is determined according to the least-cost plaiming methodology (LCPM) to reduce the number of passes and use the highest laser power. Moreover, a combination of fuzzy logic controller and particle swarm optimization (PSO) methods is proposed by the researchers to find the proper set of input parameters to catch a predefined bending angle.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7"/>
          <p:cNvSpPr txBox="1">
            <a:spLocks noGrp="1"/>
          </p:cNvSpPr>
          <p:nvPr>
            <p:ph type="title"/>
          </p:nvPr>
        </p:nvSpPr>
        <p:spPr>
          <a:prstGeom prst="rect">
            <a:avLst/>
          </a:prstGeom>
        </p:spPr>
        <p:txBody>
          <a:bodyPr spcFirstLastPara="1" vert="horz" wrap="square" lIns="243800" tIns="243800" rIns="243800" bIns="243800" rtlCol="0" anchor="t" anchorCtr="0">
            <a:normAutofit/>
          </a:bodyPr>
          <a:lstStyle/>
          <a:p>
            <a:pPr algn="l"/>
            <a:r>
              <a:rPr lang="en"/>
              <a:t>Doubly Curved Parts</a:t>
            </a:r>
            <a:endParaRPr/>
          </a:p>
        </p:txBody>
      </p:sp>
      <p:sp>
        <p:nvSpPr>
          <p:cNvPr id="219" name="Google Shape;219;p27"/>
          <p:cNvSpPr txBox="1">
            <a:spLocks noGrp="1"/>
          </p:cNvSpPr>
          <p:nvPr>
            <p:ph type="body" idx="1"/>
          </p:nvPr>
        </p:nvSpPr>
        <p:spPr>
          <a:prstGeom prst="rect">
            <a:avLst/>
          </a:prstGeom>
        </p:spPr>
        <p:txBody>
          <a:bodyPr spcFirstLastPara="1" vert="horz" wrap="square" lIns="243800" tIns="243800" rIns="243800" bIns="243800" rtlCol="0" anchor="t" anchorCtr="0">
            <a:normAutofit lnSpcReduction="10000"/>
          </a:bodyPr>
          <a:lstStyle/>
          <a:p>
            <a:pPr>
              <a:lnSpc>
                <a:spcPct val="150000"/>
              </a:lnSpc>
            </a:pPr>
            <a:r>
              <a:rPr lang="en"/>
              <a:t>The laser beam irradiation path is an important parameter that can be used for shaping complicated parts including bowl-shaped surfaces, cylindrical surfaces, saddle-shaped surfaces, and intricate 3D shapes</a:t>
            </a:r>
            <a:endParaRPr/>
          </a:p>
          <a:p>
            <a:pPr>
              <a:lnSpc>
                <a:spcPct val="150000"/>
              </a:lnSpc>
            </a:pPr>
            <a:r>
              <a:rPr lang="en"/>
              <a:t>different scanning paths like spiral movement, concentric circles, crossed lines, spider pattern movement, and  other developed scanning strategies make a complicated  plastic strain field in the sheets and form the sheet to the desired shape.</a:t>
            </a:r>
            <a:endParaRPr/>
          </a:p>
          <a:p>
            <a:pPr>
              <a:lnSpc>
                <a:spcPct val="150000"/>
              </a:lnSpc>
            </a:pPr>
            <a:r>
              <a:rPr lang="en"/>
              <a:t>Kant et al used a curvilinear path for forming of thick and  thin sheets. The results show that the bend angle increases with a decrease in scanning path curvature in thick sheets. Different scanning paths can be utilized for the fabrication of curved parts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3" name="Rectangle 1">
            <a:extLst>
              <a:ext uri="{FF2B5EF4-FFF2-40B4-BE49-F238E27FC236}">
                <a16:creationId xmlns:a16="http://schemas.microsoft.com/office/drawing/2014/main" id="{7DCB591C-3E8A-1D48-A4EF-113C410D6581}"/>
              </a:ext>
            </a:extLst>
          </p:cNvPr>
          <p:cNvSpPr>
            <a:spLocks noChangeArrowheads="1"/>
          </p:cNvSpPr>
          <p:nvPr/>
        </p:nvSpPr>
        <p:spPr bwMode="auto">
          <a:xfrm>
            <a:off x="8577263" y="6218238"/>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 name="Table 1">
            <a:extLst>
              <a:ext uri="{FF2B5EF4-FFF2-40B4-BE49-F238E27FC236}">
                <a16:creationId xmlns:a16="http://schemas.microsoft.com/office/drawing/2014/main" id="{B7A66F5E-0AAC-944B-9383-3839B7089033}"/>
              </a:ext>
            </a:extLst>
          </p:cNvPr>
          <p:cNvGraphicFramePr>
            <a:graphicFrameLocks noGrp="1"/>
          </p:cNvGraphicFramePr>
          <p:nvPr>
            <p:extLst>
              <p:ext uri="{D42A27DB-BD31-4B8C-83A1-F6EECF244321}">
                <p14:modId xmlns:p14="http://schemas.microsoft.com/office/powerpoint/2010/main" val="2439030571"/>
              </p:ext>
            </p:extLst>
          </p:nvPr>
        </p:nvGraphicFramePr>
        <p:xfrm>
          <a:off x="2485292" y="1570892"/>
          <a:ext cx="18832461" cy="9273138"/>
        </p:xfrm>
        <a:graphic>
          <a:graphicData uri="http://schemas.openxmlformats.org/drawingml/2006/table">
            <a:tbl>
              <a:tblPr>
                <a:tableStyleId>{284E427A-3D55-4303-BF80-6455036E1DE7}</a:tableStyleId>
              </a:tblPr>
              <a:tblGrid>
                <a:gridCol w="6277487">
                  <a:extLst>
                    <a:ext uri="{9D8B030D-6E8A-4147-A177-3AD203B41FA5}">
                      <a16:colId xmlns:a16="http://schemas.microsoft.com/office/drawing/2014/main" val="873805288"/>
                    </a:ext>
                  </a:extLst>
                </a:gridCol>
                <a:gridCol w="6277487">
                  <a:extLst>
                    <a:ext uri="{9D8B030D-6E8A-4147-A177-3AD203B41FA5}">
                      <a16:colId xmlns:a16="http://schemas.microsoft.com/office/drawing/2014/main" val="385769507"/>
                    </a:ext>
                  </a:extLst>
                </a:gridCol>
                <a:gridCol w="6277487">
                  <a:extLst>
                    <a:ext uri="{9D8B030D-6E8A-4147-A177-3AD203B41FA5}">
                      <a16:colId xmlns:a16="http://schemas.microsoft.com/office/drawing/2014/main" val="1508879721"/>
                    </a:ext>
                  </a:extLst>
                </a:gridCol>
              </a:tblGrid>
              <a:tr h="1324734">
                <a:tc>
                  <a:txBody>
                    <a:bodyPr/>
                    <a:lstStyle/>
                    <a:p>
                      <a:pPr algn="ctr" rtl="0" fontAlgn="t">
                        <a:spcBef>
                          <a:spcPts val="0"/>
                        </a:spcBef>
                        <a:spcAft>
                          <a:spcPts val="0"/>
                        </a:spcAft>
                      </a:pPr>
                      <a:r>
                        <a:rPr lang="en-IN" sz="2500" b="1" u="none" strike="noStrike">
                          <a:solidFill>
                            <a:srgbClr val="000000"/>
                          </a:solidFill>
                          <a:effectLst/>
                        </a:rPr>
                        <a:t>Reference </a:t>
                      </a:r>
                      <a:endParaRPr lang="en-IN" sz="6500" b="1">
                        <a:effectLst/>
                      </a:endParaRPr>
                    </a:p>
                  </a:txBody>
                  <a:tcPr marL="172040" marR="172040" marT="172040" marB="172040"/>
                </a:tc>
                <a:tc>
                  <a:txBody>
                    <a:bodyPr/>
                    <a:lstStyle/>
                    <a:p>
                      <a:pPr algn="ctr" rtl="0" fontAlgn="t">
                        <a:spcBef>
                          <a:spcPts val="0"/>
                        </a:spcBef>
                        <a:spcAft>
                          <a:spcPts val="0"/>
                        </a:spcAft>
                      </a:pPr>
                      <a:r>
                        <a:rPr lang="en-IN" sz="2500" b="1" u="none" strike="noStrike">
                          <a:solidFill>
                            <a:srgbClr val="000000"/>
                          </a:solidFill>
                          <a:effectLst/>
                        </a:rPr>
                        <a:t>Fabricated </a:t>
                      </a:r>
                      <a:endParaRPr lang="en-IN" sz="6500" b="1">
                        <a:effectLst/>
                      </a:endParaRPr>
                    </a:p>
                    <a:p>
                      <a:pPr algn="ctr" rtl="0" fontAlgn="t">
                        <a:spcBef>
                          <a:spcPts val="0"/>
                        </a:spcBef>
                        <a:spcAft>
                          <a:spcPts val="0"/>
                        </a:spcAft>
                      </a:pPr>
                      <a:r>
                        <a:rPr lang="en-IN" sz="2500" b="1" u="none" strike="noStrike">
                          <a:solidFill>
                            <a:srgbClr val="000000"/>
                          </a:solidFill>
                          <a:effectLst/>
                        </a:rPr>
                        <a:t>Shape</a:t>
                      </a:r>
                      <a:endParaRPr lang="en-IN" sz="6500" b="1">
                        <a:effectLst/>
                      </a:endParaRPr>
                    </a:p>
                  </a:txBody>
                  <a:tcPr marL="172040" marR="172040" marT="172040" marB="172040"/>
                </a:tc>
                <a:tc>
                  <a:txBody>
                    <a:bodyPr/>
                    <a:lstStyle/>
                    <a:p>
                      <a:pPr algn="ctr" rtl="0" fontAlgn="t">
                        <a:spcBef>
                          <a:spcPts val="0"/>
                        </a:spcBef>
                        <a:spcAft>
                          <a:spcPts val="0"/>
                        </a:spcAft>
                      </a:pPr>
                      <a:r>
                        <a:rPr lang="en-IN" sz="2500" b="1" u="none" strike="noStrike">
                          <a:solidFill>
                            <a:srgbClr val="000000"/>
                          </a:solidFill>
                          <a:effectLst/>
                        </a:rPr>
                        <a:t>Irradiation </a:t>
                      </a:r>
                      <a:endParaRPr lang="en-IN" sz="6500" b="1">
                        <a:effectLst/>
                      </a:endParaRPr>
                    </a:p>
                    <a:p>
                      <a:pPr algn="ctr" rtl="0" fontAlgn="t">
                        <a:spcBef>
                          <a:spcPts val="0"/>
                        </a:spcBef>
                        <a:spcAft>
                          <a:spcPts val="0"/>
                        </a:spcAft>
                      </a:pPr>
                      <a:r>
                        <a:rPr lang="en-IN" sz="2500" b="1" u="none" strike="noStrike">
                          <a:solidFill>
                            <a:srgbClr val="000000"/>
                          </a:solidFill>
                          <a:effectLst/>
                        </a:rPr>
                        <a:t>Scheme</a:t>
                      </a:r>
                      <a:endParaRPr lang="en-IN" sz="6500" b="1">
                        <a:effectLst/>
                      </a:endParaRPr>
                    </a:p>
                  </a:txBody>
                  <a:tcPr marL="172040" marR="172040" marT="172040" marB="172040"/>
                </a:tc>
                <a:extLst>
                  <a:ext uri="{0D108BD9-81ED-4DB2-BD59-A6C34878D82A}">
                    <a16:rowId xmlns:a16="http://schemas.microsoft.com/office/drawing/2014/main" val="2083621218"/>
                  </a:ext>
                </a:extLst>
              </a:tr>
              <a:tr h="1324734">
                <a:tc>
                  <a:txBody>
                    <a:bodyPr/>
                    <a:lstStyle/>
                    <a:p>
                      <a:pPr algn="ctr" rtl="0" fontAlgn="t">
                        <a:spcBef>
                          <a:spcPts val="0"/>
                        </a:spcBef>
                        <a:spcAft>
                          <a:spcPts val="0"/>
                        </a:spcAft>
                      </a:pPr>
                      <a:r>
                        <a:rPr lang="en-IN" sz="2500" b="0" u="none" strike="noStrike">
                          <a:solidFill>
                            <a:srgbClr val="000000"/>
                          </a:solidFill>
                          <a:effectLst/>
                        </a:rPr>
                        <a:t>Chakraborty et al</a:t>
                      </a:r>
                      <a:endParaRPr lang="en-IN" sz="6500">
                        <a:effectLst/>
                      </a:endParaRPr>
                    </a:p>
                  </a:txBody>
                  <a:tcPr marL="172040" marR="172040" marT="172040" marB="172040"/>
                </a:tc>
                <a:tc>
                  <a:txBody>
                    <a:bodyPr/>
                    <a:lstStyle/>
                    <a:p>
                      <a:pPr algn="ctr" rtl="0" fontAlgn="t">
                        <a:spcBef>
                          <a:spcPts val="0"/>
                        </a:spcBef>
                        <a:spcAft>
                          <a:spcPts val="0"/>
                        </a:spcAft>
                      </a:pPr>
                      <a:r>
                        <a:rPr lang="en-IN" sz="2500" b="0" u="none" strike="noStrike">
                          <a:solidFill>
                            <a:srgbClr val="000000"/>
                          </a:solidFill>
                          <a:effectLst/>
                        </a:rPr>
                        <a:t>Bowl-shaped</a:t>
                      </a:r>
                      <a:endParaRPr lang="en-IN" sz="6500">
                        <a:effectLst/>
                      </a:endParaRPr>
                    </a:p>
                    <a:p>
                      <a:pPr algn="ctr" rtl="0" fontAlgn="t">
                        <a:spcBef>
                          <a:spcPts val="0"/>
                        </a:spcBef>
                        <a:spcAft>
                          <a:spcPts val="0"/>
                        </a:spcAft>
                      </a:pPr>
                      <a:r>
                        <a:rPr lang="en-IN" sz="2500" b="0" u="none" strike="noStrike">
                          <a:solidFill>
                            <a:srgbClr val="000000"/>
                          </a:solidFill>
                          <a:effectLst/>
                        </a:rPr>
                        <a:t>surface </a:t>
                      </a:r>
                      <a:endParaRPr lang="en-IN" sz="6500">
                        <a:effectLst/>
                      </a:endParaRPr>
                    </a:p>
                  </a:txBody>
                  <a:tcPr marL="172040" marR="172040" marT="172040" marB="172040"/>
                </a:tc>
                <a:tc>
                  <a:txBody>
                    <a:bodyPr/>
                    <a:lstStyle/>
                    <a:p>
                      <a:pPr algn="ctr" rtl="0" fontAlgn="t">
                        <a:spcBef>
                          <a:spcPts val="0"/>
                        </a:spcBef>
                        <a:spcAft>
                          <a:spcPts val="0"/>
                        </a:spcAft>
                      </a:pPr>
                      <a:r>
                        <a:rPr lang="en-IN" sz="2500" b="0" u="none" strike="noStrike">
                          <a:solidFill>
                            <a:srgbClr val="000000"/>
                          </a:solidFill>
                          <a:effectLst/>
                        </a:rPr>
                        <a:t>Radial scan</a:t>
                      </a:r>
                      <a:endParaRPr lang="en-IN" sz="6500">
                        <a:effectLst/>
                      </a:endParaRPr>
                    </a:p>
                  </a:txBody>
                  <a:tcPr marL="172040" marR="172040" marT="172040" marB="172040"/>
                </a:tc>
                <a:extLst>
                  <a:ext uri="{0D108BD9-81ED-4DB2-BD59-A6C34878D82A}">
                    <a16:rowId xmlns:a16="http://schemas.microsoft.com/office/drawing/2014/main" val="2648438232"/>
                  </a:ext>
                </a:extLst>
              </a:tr>
              <a:tr h="1324734">
                <a:tc>
                  <a:txBody>
                    <a:bodyPr/>
                    <a:lstStyle/>
                    <a:p>
                      <a:pPr algn="ctr" rtl="0" fontAlgn="t">
                        <a:spcBef>
                          <a:spcPts val="0"/>
                        </a:spcBef>
                        <a:spcAft>
                          <a:spcPts val="0"/>
                        </a:spcAft>
                      </a:pPr>
                      <a:r>
                        <a:rPr lang="en-IN" sz="2500" b="0" u="none" strike="noStrike">
                          <a:solidFill>
                            <a:srgbClr val="000000"/>
                          </a:solidFill>
                          <a:effectLst/>
                        </a:rPr>
                        <a:t>Liu and Yao</a:t>
                      </a:r>
                      <a:endParaRPr lang="en-IN" sz="6500">
                        <a:effectLst/>
                      </a:endParaRPr>
                    </a:p>
                  </a:txBody>
                  <a:tcPr marL="172040" marR="172040" marT="172040" marB="172040"/>
                </a:tc>
                <a:tc>
                  <a:txBody>
                    <a:bodyPr/>
                    <a:lstStyle/>
                    <a:p>
                      <a:pPr algn="ctr" rtl="0" fontAlgn="t">
                        <a:spcBef>
                          <a:spcPts val="0"/>
                        </a:spcBef>
                        <a:spcAft>
                          <a:spcPts val="0"/>
                        </a:spcAft>
                      </a:pPr>
                      <a:r>
                        <a:rPr lang="en-IN" sz="2500" b="0" u="none" strike="noStrike">
                          <a:solidFill>
                            <a:srgbClr val="000000"/>
                          </a:solidFill>
                          <a:effectLst/>
                        </a:rPr>
                        <a:t>Pillow and saddle</a:t>
                      </a:r>
                      <a:endParaRPr lang="en-IN" sz="6500">
                        <a:effectLst/>
                      </a:endParaRPr>
                    </a:p>
                    <a:p>
                      <a:pPr algn="ctr" rtl="0" fontAlgn="t">
                        <a:spcBef>
                          <a:spcPts val="0"/>
                        </a:spcBef>
                        <a:spcAft>
                          <a:spcPts val="0"/>
                        </a:spcAft>
                      </a:pPr>
                      <a:r>
                        <a:rPr lang="en-IN" sz="2500" b="0" u="none" strike="noStrike">
                          <a:solidFill>
                            <a:srgbClr val="000000"/>
                          </a:solidFill>
                          <a:effectLst/>
                        </a:rPr>
                        <a:t>shaped surface </a:t>
                      </a:r>
                      <a:endParaRPr lang="en-IN" sz="6500">
                        <a:effectLst/>
                      </a:endParaRPr>
                    </a:p>
                  </a:txBody>
                  <a:tcPr marL="172040" marR="172040" marT="172040" marB="172040"/>
                </a:tc>
                <a:tc>
                  <a:txBody>
                    <a:bodyPr/>
                    <a:lstStyle/>
                    <a:p>
                      <a:pPr algn="ctr" rtl="0" fontAlgn="t">
                        <a:spcBef>
                          <a:spcPts val="0"/>
                        </a:spcBef>
                        <a:spcAft>
                          <a:spcPts val="0"/>
                        </a:spcAft>
                      </a:pPr>
                      <a:r>
                        <a:rPr lang="en-IN" sz="2500" b="0" u="none" strike="noStrike">
                          <a:solidFill>
                            <a:srgbClr val="000000"/>
                          </a:solidFill>
                          <a:effectLst/>
                        </a:rPr>
                        <a:t>Calculated </a:t>
                      </a:r>
                      <a:endParaRPr lang="en-IN" sz="6500">
                        <a:effectLst/>
                      </a:endParaRPr>
                    </a:p>
                    <a:p>
                      <a:pPr algn="ctr" rtl="0" fontAlgn="t">
                        <a:spcBef>
                          <a:spcPts val="0"/>
                        </a:spcBef>
                        <a:spcAft>
                          <a:spcPts val="0"/>
                        </a:spcAft>
                      </a:pPr>
                      <a:r>
                        <a:rPr lang="en-IN" sz="2500" b="0" u="none" strike="noStrike">
                          <a:solidFill>
                            <a:srgbClr val="000000"/>
                          </a:solidFill>
                          <a:effectLst/>
                        </a:rPr>
                        <a:t>paths </a:t>
                      </a:r>
                      <a:endParaRPr lang="en-IN" sz="6500">
                        <a:effectLst/>
                      </a:endParaRPr>
                    </a:p>
                  </a:txBody>
                  <a:tcPr marL="172040" marR="172040" marT="172040" marB="172040"/>
                </a:tc>
                <a:extLst>
                  <a:ext uri="{0D108BD9-81ED-4DB2-BD59-A6C34878D82A}">
                    <a16:rowId xmlns:a16="http://schemas.microsoft.com/office/drawing/2014/main" val="3226251872"/>
                  </a:ext>
                </a:extLst>
              </a:tr>
              <a:tr h="1324734">
                <a:tc>
                  <a:txBody>
                    <a:bodyPr/>
                    <a:lstStyle/>
                    <a:p>
                      <a:pPr algn="ctr" rtl="0" fontAlgn="t">
                        <a:spcBef>
                          <a:spcPts val="0"/>
                        </a:spcBef>
                        <a:spcAft>
                          <a:spcPts val="0"/>
                        </a:spcAft>
                      </a:pPr>
                      <a:r>
                        <a:rPr lang="en-IN" sz="2500" b="0" u="none" strike="noStrike">
                          <a:solidFill>
                            <a:srgbClr val="000000"/>
                          </a:solidFill>
                          <a:effectLst/>
                        </a:rPr>
                        <a:t>Na and Kim</a:t>
                      </a:r>
                      <a:endParaRPr lang="en-IN" sz="6500">
                        <a:effectLst/>
                      </a:endParaRPr>
                    </a:p>
                  </a:txBody>
                  <a:tcPr marL="172040" marR="172040" marT="172040" marB="172040"/>
                </a:tc>
                <a:tc>
                  <a:txBody>
                    <a:bodyPr/>
                    <a:lstStyle/>
                    <a:p>
                      <a:pPr algn="ctr" rtl="0" fontAlgn="t">
                        <a:spcBef>
                          <a:spcPts val="0"/>
                        </a:spcBef>
                        <a:spcAft>
                          <a:spcPts val="0"/>
                        </a:spcAft>
                      </a:pPr>
                      <a:r>
                        <a:rPr lang="en-IN" sz="2500" b="0" u="none" strike="noStrike">
                          <a:solidFill>
                            <a:srgbClr val="000000"/>
                          </a:solidFill>
                          <a:effectLst/>
                        </a:rPr>
                        <a:t>Saddle-shaped</a:t>
                      </a:r>
                      <a:endParaRPr lang="en-IN" sz="6500">
                        <a:effectLst/>
                      </a:endParaRPr>
                    </a:p>
                    <a:p>
                      <a:pPr algn="ctr" rtl="0" fontAlgn="t">
                        <a:spcBef>
                          <a:spcPts val="0"/>
                        </a:spcBef>
                        <a:spcAft>
                          <a:spcPts val="0"/>
                        </a:spcAft>
                      </a:pPr>
                      <a:r>
                        <a:rPr lang="en-IN" sz="2500" b="0" u="none" strike="noStrike">
                          <a:solidFill>
                            <a:srgbClr val="000000"/>
                          </a:solidFill>
                          <a:effectLst/>
                        </a:rPr>
                        <a:t>  surface </a:t>
                      </a:r>
                      <a:endParaRPr lang="en-IN" sz="6500">
                        <a:effectLst/>
                      </a:endParaRPr>
                    </a:p>
                  </a:txBody>
                  <a:tcPr marL="172040" marR="172040" marT="172040" marB="172040"/>
                </a:tc>
                <a:tc>
                  <a:txBody>
                    <a:bodyPr/>
                    <a:lstStyle/>
                    <a:p>
                      <a:pPr algn="ctr" rtl="0" fontAlgn="t">
                        <a:spcBef>
                          <a:spcPts val="0"/>
                        </a:spcBef>
                        <a:spcAft>
                          <a:spcPts val="0"/>
                        </a:spcAft>
                      </a:pPr>
                      <a:r>
                        <a:rPr lang="en-IN" sz="2500" b="0" u="none" strike="noStrike">
                          <a:solidFill>
                            <a:srgbClr val="000000"/>
                          </a:solidFill>
                          <a:effectLst/>
                        </a:rPr>
                        <a:t>Calculated </a:t>
                      </a:r>
                      <a:endParaRPr lang="en-IN" sz="6500">
                        <a:effectLst/>
                      </a:endParaRPr>
                    </a:p>
                    <a:p>
                      <a:pPr algn="ctr" rtl="0" fontAlgn="t">
                        <a:spcBef>
                          <a:spcPts val="0"/>
                        </a:spcBef>
                        <a:spcAft>
                          <a:spcPts val="0"/>
                        </a:spcAft>
                      </a:pPr>
                      <a:r>
                        <a:rPr lang="en-IN" sz="2500" b="0" u="none" strike="noStrike">
                          <a:solidFill>
                            <a:srgbClr val="000000"/>
                          </a:solidFill>
                          <a:effectLst/>
                        </a:rPr>
                        <a:t>paths </a:t>
                      </a:r>
                      <a:endParaRPr lang="en-IN" sz="6500">
                        <a:effectLst/>
                      </a:endParaRPr>
                    </a:p>
                  </a:txBody>
                  <a:tcPr marL="172040" marR="172040" marT="172040" marB="172040"/>
                </a:tc>
                <a:extLst>
                  <a:ext uri="{0D108BD9-81ED-4DB2-BD59-A6C34878D82A}">
                    <a16:rowId xmlns:a16="http://schemas.microsoft.com/office/drawing/2014/main" val="2266730712"/>
                  </a:ext>
                </a:extLst>
              </a:tr>
              <a:tr h="1324734">
                <a:tc>
                  <a:txBody>
                    <a:bodyPr/>
                    <a:lstStyle/>
                    <a:p>
                      <a:pPr algn="ctr" rtl="0" fontAlgn="t">
                        <a:spcBef>
                          <a:spcPts val="0"/>
                        </a:spcBef>
                        <a:spcAft>
                          <a:spcPts val="0"/>
                        </a:spcAft>
                      </a:pPr>
                      <a:r>
                        <a:rPr lang="en-IN" sz="2500" b="0" u="none" strike="noStrike">
                          <a:solidFill>
                            <a:srgbClr val="000000"/>
                          </a:solidFill>
                          <a:effectLst/>
                        </a:rPr>
                        <a:t>Gao et al</a:t>
                      </a:r>
                      <a:endParaRPr lang="en-IN" sz="6500">
                        <a:effectLst/>
                      </a:endParaRPr>
                    </a:p>
                  </a:txBody>
                  <a:tcPr marL="172040" marR="172040" marT="172040" marB="172040"/>
                </a:tc>
                <a:tc>
                  <a:txBody>
                    <a:bodyPr/>
                    <a:lstStyle/>
                    <a:p>
                      <a:pPr algn="ctr" rtl="0" fontAlgn="t">
                        <a:spcBef>
                          <a:spcPts val="0"/>
                        </a:spcBef>
                        <a:spcAft>
                          <a:spcPts val="0"/>
                        </a:spcAft>
                      </a:pPr>
                      <a:r>
                        <a:rPr lang="en-IN" sz="2500" b="0" u="none" strike="noStrike">
                          <a:solidFill>
                            <a:srgbClr val="000000"/>
                          </a:solidFill>
                          <a:effectLst/>
                        </a:rPr>
                        <a:t>Ship  hull shape</a:t>
                      </a:r>
                      <a:endParaRPr lang="en-IN" sz="6500">
                        <a:effectLst/>
                      </a:endParaRPr>
                    </a:p>
                  </a:txBody>
                  <a:tcPr marL="172040" marR="172040" marT="172040" marB="172040"/>
                </a:tc>
                <a:tc>
                  <a:txBody>
                    <a:bodyPr/>
                    <a:lstStyle/>
                    <a:p>
                      <a:pPr algn="ctr" rtl="0" fontAlgn="t">
                        <a:spcBef>
                          <a:spcPts val="0"/>
                        </a:spcBef>
                        <a:spcAft>
                          <a:spcPts val="0"/>
                        </a:spcAft>
                      </a:pPr>
                      <a:r>
                        <a:rPr lang="en-IN" sz="2500" b="0" u="none" strike="noStrike">
                          <a:solidFill>
                            <a:srgbClr val="000000"/>
                          </a:solidFill>
                          <a:effectLst/>
                        </a:rPr>
                        <a:t>Calculated </a:t>
                      </a:r>
                      <a:endParaRPr lang="en-IN" sz="6500">
                        <a:effectLst/>
                      </a:endParaRPr>
                    </a:p>
                    <a:p>
                      <a:pPr algn="ctr" rtl="0" fontAlgn="t">
                        <a:spcBef>
                          <a:spcPts val="0"/>
                        </a:spcBef>
                        <a:spcAft>
                          <a:spcPts val="0"/>
                        </a:spcAft>
                      </a:pPr>
                      <a:r>
                        <a:rPr lang="en-IN" sz="2500" b="0" u="none" strike="noStrike">
                          <a:solidFill>
                            <a:srgbClr val="000000"/>
                          </a:solidFill>
                          <a:effectLst/>
                        </a:rPr>
                        <a:t>paths </a:t>
                      </a:r>
                      <a:endParaRPr lang="en-IN" sz="6500">
                        <a:effectLst/>
                      </a:endParaRPr>
                    </a:p>
                  </a:txBody>
                  <a:tcPr marL="172040" marR="172040" marT="172040" marB="172040"/>
                </a:tc>
                <a:extLst>
                  <a:ext uri="{0D108BD9-81ED-4DB2-BD59-A6C34878D82A}">
                    <a16:rowId xmlns:a16="http://schemas.microsoft.com/office/drawing/2014/main" val="2680197444"/>
                  </a:ext>
                </a:extLst>
              </a:tr>
              <a:tr h="1324734">
                <a:tc>
                  <a:txBody>
                    <a:bodyPr/>
                    <a:lstStyle/>
                    <a:p>
                      <a:pPr algn="ctr" rtl="0" fontAlgn="t">
                        <a:spcBef>
                          <a:spcPts val="0"/>
                        </a:spcBef>
                        <a:spcAft>
                          <a:spcPts val="0"/>
                        </a:spcAft>
                      </a:pPr>
                      <a:r>
                        <a:rPr lang="en-IN" sz="2500" b="0" u="none" strike="noStrike">
                          <a:solidFill>
                            <a:srgbClr val="000000"/>
                          </a:solidFill>
                          <a:effectLst/>
                        </a:rPr>
                        <a:t>Imani Shahabad et al </a:t>
                      </a:r>
                      <a:endParaRPr lang="en-IN" sz="6500">
                        <a:effectLst/>
                      </a:endParaRPr>
                    </a:p>
                  </a:txBody>
                  <a:tcPr marL="172040" marR="172040" marT="172040" marB="172040"/>
                </a:tc>
                <a:tc>
                  <a:txBody>
                    <a:bodyPr/>
                    <a:lstStyle/>
                    <a:p>
                      <a:pPr algn="ctr" rtl="0" fontAlgn="t">
                        <a:spcBef>
                          <a:spcPts val="0"/>
                        </a:spcBef>
                        <a:spcAft>
                          <a:spcPts val="0"/>
                        </a:spcAft>
                      </a:pPr>
                      <a:r>
                        <a:rPr lang="en-IN" sz="2500" b="0" u="none" strike="noStrike">
                          <a:solidFill>
                            <a:srgbClr val="000000"/>
                          </a:solidFill>
                          <a:effectLst/>
                        </a:rPr>
                        <a:t>Dome-shaped </a:t>
                      </a:r>
                      <a:endParaRPr lang="en-IN" sz="6500">
                        <a:effectLst/>
                      </a:endParaRPr>
                    </a:p>
                    <a:p>
                      <a:pPr algn="ctr" rtl="0" fontAlgn="t">
                        <a:spcBef>
                          <a:spcPts val="0"/>
                        </a:spcBef>
                        <a:spcAft>
                          <a:spcPts val="0"/>
                        </a:spcAft>
                      </a:pPr>
                      <a:r>
                        <a:rPr lang="en-IN" sz="2500" b="0" u="none" strike="noStrike">
                          <a:solidFill>
                            <a:srgbClr val="000000"/>
                          </a:solidFill>
                          <a:effectLst/>
                        </a:rPr>
                        <a:t>surface</a:t>
                      </a:r>
                      <a:endParaRPr lang="en-IN" sz="6500">
                        <a:effectLst/>
                      </a:endParaRPr>
                    </a:p>
                  </a:txBody>
                  <a:tcPr marL="172040" marR="172040" marT="172040" marB="172040"/>
                </a:tc>
                <a:tc>
                  <a:txBody>
                    <a:bodyPr/>
                    <a:lstStyle/>
                    <a:p>
                      <a:pPr algn="ctr" rtl="0" fontAlgn="t">
                        <a:spcBef>
                          <a:spcPts val="0"/>
                        </a:spcBef>
                        <a:spcAft>
                          <a:spcPts val="0"/>
                        </a:spcAft>
                      </a:pPr>
                      <a:r>
                        <a:rPr lang="en-IN" sz="2500" b="0" u="none" strike="noStrike">
                          <a:solidFill>
                            <a:srgbClr val="000000"/>
                          </a:solidFill>
                          <a:effectLst/>
                        </a:rPr>
                        <a:t>Spider </a:t>
                      </a:r>
                      <a:endParaRPr lang="en-IN" sz="6500">
                        <a:effectLst/>
                      </a:endParaRPr>
                    </a:p>
                    <a:p>
                      <a:pPr algn="ctr" rtl="0" fontAlgn="t">
                        <a:spcBef>
                          <a:spcPts val="0"/>
                        </a:spcBef>
                        <a:spcAft>
                          <a:spcPts val="0"/>
                        </a:spcAft>
                      </a:pPr>
                      <a:r>
                        <a:rPr lang="en-IN" sz="2500" b="0" u="none" strike="noStrike">
                          <a:solidFill>
                            <a:srgbClr val="000000"/>
                          </a:solidFill>
                          <a:effectLst/>
                        </a:rPr>
                        <a:t>scanning paths </a:t>
                      </a:r>
                      <a:endParaRPr lang="en-IN" sz="6500">
                        <a:effectLst/>
                      </a:endParaRPr>
                    </a:p>
                  </a:txBody>
                  <a:tcPr marL="172040" marR="172040" marT="172040" marB="172040"/>
                </a:tc>
                <a:extLst>
                  <a:ext uri="{0D108BD9-81ED-4DB2-BD59-A6C34878D82A}">
                    <a16:rowId xmlns:a16="http://schemas.microsoft.com/office/drawing/2014/main" val="1455982670"/>
                  </a:ext>
                </a:extLst>
              </a:tr>
              <a:tr h="1324734">
                <a:tc>
                  <a:txBody>
                    <a:bodyPr/>
                    <a:lstStyle/>
                    <a:p>
                      <a:pPr algn="ctr" rtl="0" fontAlgn="t">
                        <a:spcBef>
                          <a:spcPts val="0"/>
                        </a:spcBef>
                        <a:spcAft>
                          <a:spcPts val="0"/>
                        </a:spcAft>
                      </a:pPr>
                      <a:r>
                        <a:rPr lang="en-IN" sz="2500" b="0" u="none" strike="noStrike">
                          <a:solidFill>
                            <a:srgbClr val="000000"/>
                          </a:solidFill>
                          <a:effectLst/>
                        </a:rPr>
                        <a:t>Shen et al </a:t>
                      </a:r>
                      <a:endParaRPr lang="en-IN" sz="6500">
                        <a:effectLst/>
                      </a:endParaRPr>
                    </a:p>
                  </a:txBody>
                  <a:tcPr marL="172040" marR="172040" marT="172040" marB="172040"/>
                </a:tc>
                <a:tc>
                  <a:txBody>
                    <a:bodyPr/>
                    <a:lstStyle/>
                    <a:p>
                      <a:pPr algn="ctr" rtl="0" fontAlgn="t">
                        <a:spcBef>
                          <a:spcPts val="0"/>
                        </a:spcBef>
                        <a:spcAft>
                          <a:spcPts val="0"/>
                        </a:spcAft>
                      </a:pPr>
                      <a:r>
                        <a:rPr lang="en-IN" sz="2500" b="0" u="none" strike="noStrike">
                          <a:solidFill>
                            <a:srgbClr val="000000"/>
                          </a:solidFill>
                          <a:effectLst/>
                        </a:rPr>
                        <a:t>Pillow,warped and</a:t>
                      </a:r>
                      <a:endParaRPr lang="en-IN" sz="6500">
                        <a:effectLst/>
                      </a:endParaRPr>
                    </a:p>
                    <a:p>
                      <a:pPr algn="ctr" rtl="0" fontAlgn="t">
                        <a:spcBef>
                          <a:spcPts val="0"/>
                        </a:spcBef>
                        <a:spcAft>
                          <a:spcPts val="0"/>
                        </a:spcAft>
                      </a:pPr>
                      <a:r>
                        <a:rPr lang="en-IN" sz="2500" b="0" u="none" strike="noStrike">
                          <a:solidFill>
                            <a:srgbClr val="000000"/>
                          </a:solidFill>
                          <a:effectLst/>
                        </a:rPr>
                        <a:t>saddle shape</a:t>
                      </a:r>
                      <a:endParaRPr lang="en-IN" sz="6500">
                        <a:effectLst/>
                      </a:endParaRPr>
                    </a:p>
                  </a:txBody>
                  <a:tcPr marL="172040" marR="172040" marT="172040" marB="172040"/>
                </a:tc>
                <a:tc>
                  <a:txBody>
                    <a:bodyPr/>
                    <a:lstStyle/>
                    <a:p>
                      <a:pPr algn="ctr" rtl="0" fontAlgn="t">
                        <a:spcBef>
                          <a:spcPts val="0"/>
                        </a:spcBef>
                        <a:spcAft>
                          <a:spcPts val="0"/>
                        </a:spcAft>
                      </a:pPr>
                      <a:r>
                        <a:rPr lang="en-IN" sz="2500" b="0" u="none" strike="noStrike">
                          <a:solidFill>
                            <a:srgbClr val="000000"/>
                          </a:solidFill>
                          <a:effectLst/>
                        </a:rPr>
                        <a:t>Computational </a:t>
                      </a:r>
                      <a:endParaRPr lang="en-IN" sz="6500">
                        <a:effectLst/>
                      </a:endParaRPr>
                    </a:p>
                    <a:p>
                      <a:pPr algn="ctr" rtl="0" fontAlgn="t">
                        <a:spcBef>
                          <a:spcPts val="0"/>
                        </a:spcBef>
                        <a:spcAft>
                          <a:spcPts val="0"/>
                        </a:spcAft>
                      </a:pPr>
                      <a:r>
                        <a:rPr lang="en-IN" sz="2500" b="0" u="none" strike="noStrike">
                          <a:solidFill>
                            <a:srgbClr val="000000"/>
                          </a:solidFill>
                          <a:effectLst/>
                        </a:rPr>
                        <a:t>scanning path</a:t>
                      </a:r>
                      <a:endParaRPr lang="en-IN" sz="6500">
                        <a:effectLst/>
                      </a:endParaRPr>
                    </a:p>
                  </a:txBody>
                  <a:tcPr marL="172040" marR="172040" marT="172040" marB="172040"/>
                </a:tc>
                <a:extLst>
                  <a:ext uri="{0D108BD9-81ED-4DB2-BD59-A6C34878D82A}">
                    <a16:rowId xmlns:a16="http://schemas.microsoft.com/office/drawing/2014/main" val="19781202"/>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9"/>
          <p:cNvSpPr txBox="1">
            <a:spLocks noGrp="1"/>
          </p:cNvSpPr>
          <p:nvPr>
            <p:ph type="title"/>
          </p:nvPr>
        </p:nvSpPr>
        <p:spPr>
          <a:prstGeom prst="rect">
            <a:avLst/>
          </a:prstGeom>
        </p:spPr>
        <p:txBody>
          <a:bodyPr spcFirstLastPara="1" vert="horz" wrap="square" lIns="243800" tIns="243800" rIns="243800" bIns="243800" rtlCol="0" anchor="t" anchorCtr="0">
            <a:normAutofit/>
          </a:bodyPr>
          <a:lstStyle/>
          <a:p>
            <a:pPr algn="l"/>
            <a:r>
              <a:rPr lang="en"/>
              <a:t>Conclusions</a:t>
            </a:r>
            <a:endParaRPr/>
          </a:p>
        </p:txBody>
      </p:sp>
      <p:sp>
        <p:nvSpPr>
          <p:cNvPr id="230" name="Google Shape;230;p29"/>
          <p:cNvSpPr txBox="1">
            <a:spLocks noGrp="1"/>
          </p:cNvSpPr>
          <p:nvPr>
            <p:ph type="body" idx="1"/>
          </p:nvPr>
        </p:nvSpPr>
        <p:spPr>
          <a:prstGeom prst="rect">
            <a:avLst/>
          </a:prstGeom>
        </p:spPr>
        <p:txBody>
          <a:bodyPr spcFirstLastPara="1" vert="horz" wrap="square" lIns="243800" tIns="243800" rIns="243800" bIns="243800" rtlCol="0" anchor="t" anchorCtr="0">
            <a:normAutofit/>
          </a:bodyPr>
          <a:lstStyle/>
          <a:p>
            <a:pPr marL="0" indent="0">
              <a:spcAft>
                <a:spcPts val="3200"/>
              </a:spcAft>
              <a:buNone/>
            </a:pPr>
            <a:r>
              <a:rPr lang="en"/>
              <a:t>This review has briefly described the most remarkable and recent developments in laser-forming technology and applications involving single-layer, multilayer, and composite sheets. Topics covered include sheet bending by laser beam irradiation, tube bending,optimization of  process parameters, Doubly-curved  parts have an essential role in the shipbuilding and aerospace industries and were discussed in a separate section. The laser beam technology can be used more creatively to fabricate special parts, such as saddle-shaped surfaces or the bending of micro-tubes. The experiences of  the  authors show that developing analytical solutions can help researchers to fabricate simple bending, but analytical solutions are not effective enough to manufacture accurate and complicated shapes. Combining numerical methods, statistical approaches, and experimental knowledge can be a proper solution for the manufacturing of intricate shapes.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What are processing maps?"/>
          <p:cNvSpPr txBox="1">
            <a:spLocks noGrp="1"/>
          </p:cNvSpPr>
          <p:nvPr>
            <p:ph type="title"/>
          </p:nvPr>
        </p:nvSpPr>
        <p:spPr>
          <a:xfrm>
            <a:off x="1270000" y="617414"/>
            <a:ext cx="21844000" cy="1557438"/>
          </a:xfrm>
          <a:prstGeom prst="rect">
            <a:avLst/>
          </a:prstGeom>
        </p:spPr>
        <p:txBody>
          <a:bodyPr/>
          <a:lstStyle/>
          <a:p>
            <a:r>
              <a:t>What are processing maps?</a:t>
            </a:r>
          </a:p>
        </p:txBody>
      </p:sp>
      <p:sp>
        <p:nvSpPr>
          <p:cNvPr id="172" name="Slide bullet text"/>
          <p:cNvSpPr txBox="1">
            <a:spLocks noGrp="1"/>
          </p:cNvSpPr>
          <p:nvPr>
            <p:ph type="body" idx="1"/>
          </p:nvPr>
        </p:nvSpPr>
        <p:spPr>
          <a:xfrm>
            <a:off x="1270000" y="2482894"/>
            <a:ext cx="21844000" cy="5847825"/>
          </a:xfrm>
          <a:prstGeom prst="rect">
            <a:avLst/>
          </a:prstGeom>
        </p:spPr>
        <p:txBody>
          <a:bodyPr/>
          <a:lstStyle/>
          <a:p>
            <a:r>
              <a:rPr lang="en-IN"/>
              <a:t>A processing map is an explicit representation of the response of a material to the imposed process parameters, in terms of microstructural mechanisms.</a:t>
            </a:r>
          </a:p>
          <a:p>
            <a:r>
              <a:rPr lang="en-IN"/>
              <a:t>It consists of a superimposition of a </a:t>
            </a:r>
            <a:r>
              <a:rPr lang="en-IN" i="1"/>
              <a:t>power dissipation map</a:t>
            </a:r>
            <a:r>
              <a:rPr lang="en-IN"/>
              <a:t> and an </a:t>
            </a:r>
            <a:r>
              <a:rPr lang="en-IN" i="1"/>
              <a:t>instability map</a:t>
            </a:r>
            <a:r>
              <a:rPr lang="en-IN"/>
              <a:t>. These are developed on the basis of the Dynamic Materials Model (DMM).</a:t>
            </a:r>
          </a:p>
          <a:p>
            <a:r>
              <a:rPr lang="en-IN"/>
              <a:t>Power Dissipation Map </a:t>
            </a:r>
          </a:p>
          <a:p>
            <a:pPr lvl="1"/>
            <a:r>
              <a:rPr lang="en-IN"/>
              <a:t>At a given temperature in the hot working regime, the rate of dissipation work (power) is directly proportional to the rate of internal entropy production which is always positive since the process is irreversible. </a:t>
            </a:r>
          </a:p>
          <a:p>
            <a:pPr lvl="1"/>
            <a:r>
              <a:rPr lang="en-IN">
                <a:highlight>
                  <a:srgbClr val="FFFF00"/>
                </a:highlight>
              </a:rPr>
              <a:t>Total Rate of entropy production = Conduction Entropy + Microstructural Dissipation ( dislocation movement)</a:t>
            </a:r>
          </a:p>
          <a:p>
            <a:pPr lvl="1"/>
            <a:endParaRPr lang="en-IN">
              <a:highlight>
                <a:srgbClr val="FFFF00"/>
              </a:highlight>
            </a:endParaRPr>
          </a:p>
          <a:p>
            <a:pPr marL="0" indent="0">
              <a:buNone/>
            </a:pPr>
            <a:endParaRPr lang="en-IN"/>
          </a:p>
          <a:p>
            <a:endParaRPr lang="en-IN"/>
          </a:p>
          <a:p>
            <a:endParaRPr/>
          </a:p>
        </p:txBody>
      </p:sp>
      <p:pic>
        <p:nvPicPr>
          <p:cNvPr id="3" name="Picture 2">
            <a:extLst>
              <a:ext uri="{FF2B5EF4-FFF2-40B4-BE49-F238E27FC236}">
                <a16:creationId xmlns:a16="http://schemas.microsoft.com/office/drawing/2014/main" id="{84EE2104-41A1-5B4C-AD71-02C9CEE41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615" y="8302607"/>
            <a:ext cx="6199554" cy="1549889"/>
          </a:xfrm>
          <a:prstGeom prst="rect">
            <a:avLst/>
          </a:prstGeom>
        </p:spPr>
      </p:pic>
      <p:sp>
        <p:nvSpPr>
          <p:cNvPr id="6" name="Slide bullet text">
            <a:extLst>
              <a:ext uri="{FF2B5EF4-FFF2-40B4-BE49-F238E27FC236}">
                <a16:creationId xmlns:a16="http://schemas.microsoft.com/office/drawing/2014/main" id="{E2833016-F3BD-7A41-9C87-C870D3474E8F}"/>
              </a:ext>
            </a:extLst>
          </p:cNvPr>
          <p:cNvSpPr txBox="1">
            <a:spLocks/>
          </p:cNvSpPr>
          <p:nvPr/>
        </p:nvSpPr>
        <p:spPr>
          <a:xfrm>
            <a:off x="1270000" y="10174673"/>
            <a:ext cx="21844000" cy="5847825"/>
          </a:xfrm>
          <a:prstGeom prst="rect">
            <a:avLst/>
          </a:prstGeom>
        </p:spPr>
        <p:txBody>
          <a:bodyPr vert="horz" lIns="91440" tIns="45720" rIns="91440" bIns="45720" rtlCol="0">
            <a:normAutofit/>
          </a:bodyPr>
          <a:lstStyle>
            <a:lvl1pPr marL="457200" indent="-457200" algn="l" defTabSz="1828800" rtl="0" eaLnBrk="1" latinLnBrk="0" hangingPunct="1">
              <a:lnSpc>
                <a:spcPct val="100000"/>
              </a:lnSpc>
              <a:spcBef>
                <a:spcPts val="2000"/>
              </a:spcBef>
              <a:buClr>
                <a:schemeClr val="accent2"/>
              </a:buClr>
              <a:buFont typeface="Arial" panose="020B0604020202020204" pitchFamily="34" charset="0"/>
              <a:buChar char="•"/>
              <a:defRPr sz="3600" kern="1200">
                <a:solidFill>
                  <a:schemeClr val="tx1">
                    <a:lumMod val="85000"/>
                    <a:lumOff val="15000"/>
                  </a:schemeClr>
                </a:solidFill>
                <a:latin typeface="+mn-lt"/>
                <a:ea typeface="+mn-ea"/>
                <a:cs typeface="+mn-cs"/>
              </a:defRPr>
            </a:lvl1pPr>
            <a:lvl2pPr marL="9144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2pPr>
            <a:lvl3pPr marL="13716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3pPr>
            <a:lvl4pPr marL="18288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4pPr>
            <a:lvl5pPr marL="22860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5pPr>
            <a:lvl6pPr marL="2625726"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solidFill>
                <a:latin typeface="+mn-lt"/>
                <a:ea typeface="+mn-ea"/>
                <a:cs typeface="+mn-cs"/>
              </a:defRPr>
            </a:lvl6pPr>
            <a:lvl7pPr marL="2968626"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solidFill>
                <a:latin typeface="+mn-lt"/>
                <a:ea typeface="+mn-ea"/>
                <a:cs typeface="+mn-cs"/>
              </a:defRPr>
            </a:lvl7pPr>
            <a:lvl8pPr marL="33147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baseline="0">
                <a:solidFill>
                  <a:schemeClr val="tx1"/>
                </a:solidFill>
                <a:latin typeface="+mn-lt"/>
                <a:ea typeface="+mn-ea"/>
                <a:cs typeface="+mn-cs"/>
              </a:defRPr>
            </a:lvl8pPr>
            <a:lvl9pPr marL="376555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baseline="0">
                <a:solidFill>
                  <a:schemeClr val="tx1"/>
                </a:solidFill>
                <a:latin typeface="+mn-lt"/>
                <a:ea typeface="+mn-ea"/>
                <a:cs typeface="+mn-cs"/>
              </a:defRPr>
            </a:lvl9pPr>
          </a:lstStyle>
          <a:p>
            <a:pPr lvl="1"/>
            <a:r>
              <a:rPr lang="en-IN"/>
              <a:t>the first integral is called G content and the second one a J co-content since it is a complementary part of G content. </a:t>
            </a:r>
          </a:p>
          <a:p>
            <a:pPr lvl="1"/>
            <a:r>
              <a:rPr lang="en-IN"/>
              <a:t>We further define the efficiency of power dissipation with respect to a linear dissipator (m=1) </a:t>
            </a:r>
          </a:p>
          <a:p>
            <a:endParaRPr lang="en-IN"/>
          </a:p>
          <a:p>
            <a:endParaRPr lang="en-IN"/>
          </a:p>
        </p:txBody>
      </p:sp>
      <p:pic>
        <p:nvPicPr>
          <p:cNvPr id="5" name="Picture 4" descr="A picture containing text&#10;&#10;Description automatically generated">
            <a:extLst>
              <a:ext uri="{FF2B5EF4-FFF2-40B4-BE49-F238E27FC236}">
                <a16:creationId xmlns:a16="http://schemas.microsoft.com/office/drawing/2014/main" id="{6F7D3ECD-F9D9-9545-A302-88449087E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614" y="11696450"/>
            <a:ext cx="7098315" cy="1402136"/>
          </a:xfrm>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4"/>
        <p:cNvGrpSpPr/>
        <p:nvPr/>
      </p:nvGrpSpPr>
      <p:grpSpPr>
        <a:xfrm>
          <a:off x="0" y="0"/>
          <a:ext cx="0" cy="0"/>
          <a:chOff x="0" y="0"/>
          <a:chExt cx="0" cy="0"/>
        </a:xfrm>
      </p:grpSpPr>
      <p:sp>
        <p:nvSpPr>
          <p:cNvPr id="113" name="Rectangle 112">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9360" y="2496312"/>
            <a:ext cx="19385280" cy="87233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24456" y="2121408"/>
            <a:ext cx="20135088" cy="947318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Google Shape;235;p30"/>
          <p:cNvSpPr txBox="1">
            <a:spLocks noGrp="1"/>
          </p:cNvSpPr>
          <p:nvPr>
            <p:ph type="title"/>
          </p:nvPr>
        </p:nvSpPr>
        <p:spPr>
          <a:xfrm>
            <a:off x="4462272" y="934836"/>
            <a:ext cx="15459456" cy="2377440"/>
          </a:xfrm>
          <a:prstGeom prst="rect">
            <a:avLst/>
          </a:prstGeom>
        </p:spPr>
        <p:txBody>
          <a:bodyPr spcFirstLastPara="1" vert="horz" lIns="182880" tIns="182880" rIns="182880" bIns="182880" rtlCol="0" anchor="ctr" anchorCtr="0">
            <a:normAutofit/>
          </a:bodyPr>
          <a:lstStyle/>
          <a:p>
            <a:pPr defTabSz="914400">
              <a:spcBef>
                <a:spcPct val="0"/>
              </a:spcBef>
            </a:pPr>
            <a:r>
              <a:rPr lang="en-US" sz="2800" spc="200"/>
              <a:t>References:</a:t>
            </a:r>
          </a:p>
        </p:txBody>
      </p:sp>
      <p:sp>
        <p:nvSpPr>
          <p:cNvPr id="236" name="Google Shape;236;p30"/>
          <p:cNvSpPr txBox="1">
            <a:spLocks noGrp="1"/>
          </p:cNvSpPr>
          <p:nvPr>
            <p:ph type="body" idx="1"/>
          </p:nvPr>
        </p:nvSpPr>
        <p:spPr>
          <a:xfrm>
            <a:off x="2499360" y="3360536"/>
            <a:ext cx="19385280" cy="7532508"/>
          </a:xfrm>
          <a:prstGeom prst="rect">
            <a:avLst/>
          </a:prstGeom>
        </p:spPr>
        <p:txBody>
          <a:bodyPr spcFirstLastPara="1" vert="horz" lIns="91440" tIns="45720" rIns="91440" bIns="45720" rtlCol="0" anchorCtr="0">
            <a:normAutofit fontScale="92500" lnSpcReduction="10000"/>
          </a:bodyPr>
          <a:lstStyle/>
          <a:p>
            <a:pPr indent="-228600" defTabSz="914400">
              <a:lnSpc>
                <a:spcPct val="90000"/>
              </a:lnSpc>
              <a:spcBef>
                <a:spcPts val="1000"/>
              </a:spcBef>
              <a:buFont typeface="Arial" panose="020B0604020202020204" pitchFamily="34" charset="0"/>
              <a:buChar char="•"/>
            </a:pPr>
            <a:endParaRPr lang="en-US" sz="2000" u="sng">
              <a:solidFill>
                <a:srgbClr val="404040"/>
              </a:solidFill>
              <a:hlinkClick r:id="rId3"/>
            </a:endParaRPr>
          </a:p>
          <a:p>
            <a:pPr indent="-228600" defTabSz="914400">
              <a:lnSpc>
                <a:spcPct val="90000"/>
              </a:lnSpc>
              <a:spcBef>
                <a:spcPts val="1000"/>
              </a:spcBef>
              <a:buFont typeface="Arial" panose="020B0604020202020204" pitchFamily="34" charset="0"/>
              <a:buChar char="•"/>
            </a:pPr>
            <a:r>
              <a:rPr lang="en-US" sz="3200" u="sng">
                <a:solidFill>
                  <a:srgbClr val="404040"/>
                </a:solidFill>
                <a:hlinkClick r:id="rId3"/>
              </a:rPr>
              <a:t>Recent Advances in the Laser Forming Process: A Review</a:t>
            </a:r>
            <a:endParaRPr lang="en-US" sz="3200">
              <a:solidFill>
                <a:srgbClr val="404040"/>
              </a:solidFill>
            </a:endParaRPr>
          </a:p>
          <a:p>
            <a:pPr indent="-228600" defTabSz="914400">
              <a:lnSpc>
                <a:spcPct val="90000"/>
              </a:lnSpc>
              <a:spcBef>
                <a:spcPts val="1000"/>
              </a:spcBef>
              <a:buFont typeface="Arial" panose="020B0604020202020204" pitchFamily="34" charset="0"/>
              <a:buChar char="•"/>
            </a:pPr>
            <a:r>
              <a:rPr lang="en-US" sz="3200" u="sng">
                <a:solidFill>
                  <a:srgbClr val="404040"/>
                </a:solidFill>
                <a:hlinkClick r:id="rId4"/>
              </a:rPr>
              <a:t>https://www.totalmateria.com/page.aspx?ID=CheckArticle&amp;site=kts&amp;NM=260</a:t>
            </a:r>
            <a:endParaRPr lang="en-US" sz="3200">
              <a:solidFill>
                <a:srgbClr val="404040"/>
              </a:solidFill>
            </a:endParaRPr>
          </a:p>
          <a:p>
            <a:pPr indent="-228600" defTabSz="914400">
              <a:lnSpc>
                <a:spcPct val="90000"/>
              </a:lnSpc>
              <a:spcBef>
                <a:spcPts val="1000"/>
              </a:spcBef>
              <a:buFont typeface="Arial" panose="020B0604020202020204" pitchFamily="34" charset="0"/>
              <a:buChar char="•"/>
            </a:pPr>
            <a:r>
              <a:rPr lang="en-US" sz="3200" u="sng">
                <a:solidFill>
                  <a:srgbClr val="404040"/>
                </a:solidFill>
                <a:hlinkClick r:id="rId5"/>
              </a:rPr>
              <a:t>https://encyclopedia.pub/entry/3094</a:t>
            </a:r>
            <a:endParaRPr lang="en-US" sz="3200" u="sng">
              <a:solidFill>
                <a:srgbClr val="404040"/>
              </a:solidFill>
            </a:endParaRPr>
          </a:p>
          <a:p>
            <a:pPr indent="-228600" defTabSz="914400">
              <a:lnSpc>
                <a:spcPct val="90000"/>
              </a:lnSpc>
              <a:spcBef>
                <a:spcPts val="1000"/>
              </a:spcBef>
              <a:buFont typeface="Arial" panose="020B0604020202020204" pitchFamily="34" charset="0"/>
              <a:buChar char="•"/>
            </a:pPr>
            <a:r>
              <a:rPr lang="en-US" sz="3200" u="sng">
                <a:solidFill>
                  <a:schemeClr val="accent5">
                    <a:lumMod val="75000"/>
                  </a:schemeClr>
                </a:solidFill>
              </a:rPr>
              <a:t>Identification of flow instabilities in the processing maps of AISI 304 stainless steel -S.V.S. Narayana </a:t>
            </a:r>
            <a:r>
              <a:rPr lang="en-US" sz="3200" u="sng" err="1">
                <a:solidFill>
                  <a:schemeClr val="accent5">
                    <a:lumMod val="75000"/>
                  </a:schemeClr>
                </a:solidFill>
              </a:rPr>
              <a:t>Murty</a:t>
            </a:r>
            <a:r>
              <a:rPr lang="en-US" sz="3200" u="sng">
                <a:solidFill>
                  <a:schemeClr val="accent5">
                    <a:lumMod val="75000"/>
                  </a:schemeClr>
                </a:solidFill>
              </a:rPr>
              <a:t>, B. Nageswara Rao,∗, B.P. Kashyap</a:t>
            </a:r>
          </a:p>
          <a:p>
            <a:pPr indent="-228600" defTabSz="914400">
              <a:lnSpc>
                <a:spcPct val="90000"/>
              </a:lnSpc>
              <a:spcBef>
                <a:spcPts val="1000"/>
              </a:spcBef>
              <a:buFont typeface="Arial" panose="020B0604020202020204" pitchFamily="34" charset="0"/>
              <a:buChar char="•"/>
            </a:pPr>
            <a:r>
              <a:rPr lang="en-US" sz="3200" u="sng">
                <a:solidFill>
                  <a:schemeClr val="accent5">
                    <a:lumMod val="75000"/>
                  </a:schemeClr>
                </a:solidFill>
              </a:rPr>
              <a:t>Hot Working Guide—A Compendium of Processing Maps,  Y.V.R.K. Prasad, K.P. Rao, and S. </a:t>
            </a:r>
            <a:r>
              <a:rPr lang="en-US" sz="3200" u="sng" err="1">
                <a:solidFill>
                  <a:schemeClr val="accent5">
                    <a:lumMod val="75000"/>
                  </a:schemeClr>
                </a:solidFill>
              </a:rPr>
              <a:t>Sasidhara</a:t>
            </a:r>
            <a:r>
              <a:rPr lang="en-US" sz="3200" u="sng">
                <a:solidFill>
                  <a:schemeClr val="accent5">
                    <a:lumMod val="75000"/>
                  </a:schemeClr>
                </a:solidFill>
              </a:rPr>
              <a:t>, editors </a:t>
            </a:r>
          </a:p>
          <a:p>
            <a:pPr indent="-228600" defTabSz="914400">
              <a:lnSpc>
                <a:spcPct val="90000"/>
              </a:lnSpc>
              <a:spcBef>
                <a:spcPts val="1000"/>
              </a:spcBef>
              <a:buFont typeface="Arial" panose="020B0604020202020204" pitchFamily="34" charset="0"/>
              <a:buChar char="•"/>
            </a:pPr>
            <a:r>
              <a:rPr lang="en-US" sz="3200" u="sng">
                <a:solidFill>
                  <a:schemeClr val="accent5">
                    <a:lumMod val="75000"/>
                  </a:schemeClr>
                </a:solidFill>
              </a:rPr>
              <a:t>Modelling of hot deformation for microstructural control – Y.V.R.K Prasad and T </a:t>
            </a:r>
            <a:r>
              <a:rPr lang="en-US" sz="3200" u="sng" err="1">
                <a:solidFill>
                  <a:schemeClr val="accent5">
                    <a:lumMod val="75000"/>
                  </a:schemeClr>
                </a:solidFill>
              </a:rPr>
              <a:t>Seshacharyulu</a:t>
            </a:r>
            <a:endParaRPr lang="en-US" sz="3200" u="sng">
              <a:solidFill>
                <a:schemeClr val="accent5">
                  <a:lumMod val="75000"/>
                </a:schemeClr>
              </a:solidFill>
            </a:endParaRPr>
          </a:p>
          <a:p>
            <a:pPr indent="-228600" defTabSz="914400">
              <a:lnSpc>
                <a:spcPct val="90000"/>
              </a:lnSpc>
              <a:spcBef>
                <a:spcPts val="1000"/>
              </a:spcBef>
              <a:buFont typeface="Arial" panose="020B0604020202020204" pitchFamily="34" charset="0"/>
              <a:buChar char="•"/>
            </a:pPr>
            <a:r>
              <a:rPr lang="en-US" sz="3200" u="sng">
                <a:solidFill>
                  <a:schemeClr val="accent5">
                    <a:lumMod val="75000"/>
                  </a:schemeClr>
                </a:solidFill>
              </a:rPr>
              <a:t>Processing Maps: A Status Report  -Y.V.R.K. Prasad </a:t>
            </a:r>
            <a:r>
              <a:rPr lang="en-US" sz="3200" i="1" u="sng">
                <a:solidFill>
                  <a:schemeClr val="accent5">
                    <a:lumMod val="75000"/>
                  </a:schemeClr>
                </a:solidFill>
              </a:rPr>
              <a:t>(Submitted 19 September 2003) </a:t>
            </a:r>
          </a:p>
          <a:p>
            <a:pPr indent="-228600" defTabSz="914400">
              <a:lnSpc>
                <a:spcPct val="90000"/>
              </a:lnSpc>
              <a:spcBef>
                <a:spcPts val="1000"/>
              </a:spcBef>
              <a:buFont typeface="Arial" panose="020B0604020202020204" pitchFamily="34" charset="0"/>
              <a:buChar char="•"/>
            </a:pPr>
            <a:r>
              <a:rPr lang="en-US" sz="3200" u="sng">
                <a:solidFill>
                  <a:schemeClr val="accent5">
                    <a:lumMod val="75000"/>
                  </a:schemeClr>
                </a:solidFill>
              </a:rPr>
              <a:t>Processing Map for hot working of Stainless steel type AISI 316L – Y.V.R.K Prasad, SL Mannan, S Venugopal</a:t>
            </a:r>
          </a:p>
          <a:p>
            <a:pPr indent="-228600" defTabSz="914400">
              <a:lnSpc>
                <a:spcPct val="90000"/>
              </a:lnSpc>
              <a:spcBef>
                <a:spcPts val="1000"/>
              </a:spcBef>
              <a:buFont typeface="Arial" panose="020B0604020202020204" pitchFamily="34" charset="0"/>
              <a:buChar char="•"/>
            </a:pPr>
            <a:r>
              <a:rPr lang="en-US" sz="3200" u="sng">
                <a:solidFill>
                  <a:schemeClr val="accent5">
                    <a:lumMod val="75000"/>
                  </a:schemeClr>
                </a:solidFill>
              </a:rPr>
              <a:t>Dynamic Softening mechanisms in 304 austenitic stainless steel -N. D. Ryan and H. J. </a:t>
            </a:r>
            <a:r>
              <a:rPr lang="en-US" sz="3200" u="sng" err="1">
                <a:solidFill>
                  <a:schemeClr val="accent5">
                    <a:lumMod val="75000"/>
                  </a:schemeClr>
                </a:solidFill>
              </a:rPr>
              <a:t>Mcqueen</a:t>
            </a:r>
            <a:endParaRPr lang="en-US" sz="3200" u="sng">
              <a:solidFill>
                <a:schemeClr val="accent5">
                  <a:lumMod val="75000"/>
                </a:schemeClr>
              </a:solidFill>
            </a:endParaRPr>
          </a:p>
          <a:p>
            <a:pPr indent="-228600" defTabSz="914400">
              <a:lnSpc>
                <a:spcPct val="90000"/>
              </a:lnSpc>
              <a:spcBef>
                <a:spcPts val="1000"/>
              </a:spcBef>
              <a:buFont typeface="Arial" panose="020B0604020202020204" pitchFamily="34" charset="0"/>
              <a:buChar char="•"/>
            </a:pPr>
            <a:r>
              <a:rPr lang="en-US" sz="3200" u="sng">
                <a:solidFill>
                  <a:schemeClr val="accent5">
                    <a:lumMod val="75000"/>
                  </a:schemeClr>
                </a:solidFill>
              </a:rPr>
              <a:t>Hot Working Characteristics Of Steels In Austenitic State - H.J. McQueen, a S. </a:t>
            </a:r>
            <a:r>
              <a:rPr lang="en-US" sz="3200" u="sng" err="1">
                <a:solidFill>
                  <a:schemeClr val="accent5">
                    <a:lumMod val="75000"/>
                  </a:schemeClr>
                </a:solidFill>
              </a:rPr>
              <a:t>Yue,b</a:t>
            </a:r>
            <a:r>
              <a:rPr lang="en-US" sz="3200" u="sng">
                <a:solidFill>
                  <a:schemeClr val="accent5">
                    <a:lumMod val="75000"/>
                  </a:schemeClr>
                </a:solidFill>
              </a:rPr>
              <a:t> N.D. </a:t>
            </a:r>
            <a:r>
              <a:rPr lang="en-US" sz="3200" u="sng" err="1">
                <a:solidFill>
                  <a:schemeClr val="accent5">
                    <a:lumMod val="75000"/>
                  </a:schemeClr>
                </a:solidFill>
              </a:rPr>
              <a:t>Ryana</a:t>
            </a:r>
            <a:r>
              <a:rPr lang="en-US" sz="3200" u="sng">
                <a:solidFill>
                  <a:schemeClr val="accent5">
                    <a:lumMod val="75000"/>
                  </a:schemeClr>
                </a:solidFill>
              </a:rPr>
              <a:t> and E. </a:t>
            </a:r>
            <a:r>
              <a:rPr lang="en-US" sz="3200" u="sng" err="1">
                <a:solidFill>
                  <a:schemeClr val="accent5">
                    <a:lumMod val="75000"/>
                  </a:schemeClr>
                </a:solidFill>
              </a:rPr>
              <a:t>Frya</a:t>
            </a:r>
            <a:endParaRPr lang="en-US" sz="3200" u="sng">
              <a:solidFill>
                <a:schemeClr val="accent5">
                  <a:lumMod val="75000"/>
                </a:schemeClr>
              </a:solidFill>
            </a:endParaRPr>
          </a:p>
          <a:p>
            <a:pPr indent="-228600" defTabSz="914400">
              <a:lnSpc>
                <a:spcPct val="90000"/>
              </a:lnSpc>
              <a:spcBef>
                <a:spcPts val="1000"/>
              </a:spcBef>
              <a:buFont typeface="Arial" panose="020B0604020202020204" pitchFamily="34" charset="0"/>
              <a:buChar char="•"/>
            </a:pPr>
            <a:r>
              <a:rPr lang="en-US" sz="3200" u="sng">
                <a:solidFill>
                  <a:schemeClr val="accent5">
                    <a:lumMod val="75000"/>
                  </a:schemeClr>
                </a:solidFill>
              </a:rPr>
              <a:t>Processing maps for hot working of commercial grade wrought stainless steel type AISI 304 -S. Venugopal and S. L. Mannan </a:t>
            </a:r>
          </a:p>
          <a:p>
            <a:pPr indent="-228600" defTabSz="914400">
              <a:lnSpc>
                <a:spcPct val="90000"/>
              </a:lnSpc>
              <a:spcBef>
                <a:spcPts val="1000"/>
              </a:spcBef>
              <a:buFont typeface="Arial" panose="020B0604020202020204" pitchFamily="34" charset="0"/>
              <a:buChar char="•"/>
            </a:pPr>
            <a:r>
              <a:rPr lang="en-US" sz="3200" u="sng">
                <a:solidFill>
                  <a:schemeClr val="accent5">
                    <a:lumMod val="75000"/>
                  </a:schemeClr>
                </a:solidFill>
              </a:rPr>
              <a:t>Hot Deformation Behavior of 316LN Stainless Steel - </a:t>
            </a:r>
            <a:r>
              <a:rPr lang="en-US" sz="3200" u="sng" err="1">
                <a:solidFill>
                  <a:schemeClr val="accent5">
                    <a:lumMod val="75000"/>
                  </a:schemeClr>
                </a:solidFill>
              </a:rPr>
              <a:t>Wenwu</a:t>
            </a:r>
            <a:r>
              <a:rPr lang="en-US" sz="3200" u="sng">
                <a:solidFill>
                  <a:schemeClr val="accent5">
                    <a:lumMod val="75000"/>
                  </a:schemeClr>
                </a:solidFill>
              </a:rPr>
              <a:t> </a:t>
            </a:r>
            <a:r>
              <a:rPr lang="en-US" sz="3200" u="sng" err="1">
                <a:solidFill>
                  <a:schemeClr val="accent5">
                    <a:lumMod val="75000"/>
                  </a:schemeClr>
                </a:solidFill>
              </a:rPr>
              <a:t>HEa</a:t>
            </a:r>
            <a:r>
              <a:rPr lang="en-US" sz="3200" u="sng">
                <a:solidFill>
                  <a:schemeClr val="accent5">
                    <a:lumMod val="75000"/>
                  </a:schemeClr>
                </a:solidFill>
              </a:rPr>
              <a:t>, </a:t>
            </a:r>
            <a:r>
              <a:rPr lang="en-US" sz="3200" u="sng" err="1">
                <a:solidFill>
                  <a:schemeClr val="accent5">
                    <a:lumMod val="75000"/>
                  </a:schemeClr>
                </a:solidFill>
              </a:rPr>
              <a:t>Jiansheng</a:t>
            </a:r>
            <a:r>
              <a:rPr lang="en-US" sz="3200" u="sng">
                <a:solidFill>
                  <a:schemeClr val="accent5">
                    <a:lumMod val="75000"/>
                  </a:schemeClr>
                </a:solidFill>
              </a:rPr>
              <a:t> </a:t>
            </a:r>
            <a:r>
              <a:rPr lang="en-US" sz="3200" u="sng" err="1">
                <a:solidFill>
                  <a:schemeClr val="accent5">
                    <a:lumMod val="75000"/>
                  </a:schemeClr>
                </a:solidFill>
              </a:rPr>
              <a:t>LIUb</a:t>
            </a:r>
            <a:r>
              <a:rPr lang="en-US" sz="3200" u="sng">
                <a:solidFill>
                  <a:schemeClr val="accent5">
                    <a:lumMod val="75000"/>
                  </a:schemeClr>
                </a:solidFill>
              </a:rPr>
              <a:t>, </a:t>
            </a:r>
            <a:r>
              <a:rPr lang="en-US" sz="3200" u="sng" err="1">
                <a:solidFill>
                  <a:schemeClr val="accent5">
                    <a:lumMod val="75000"/>
                  </a:schemeClr>
                </a:solidFill>
              </a:rPr>
              <a:t>Huiqin</a:t>
            </a:r>
            <a:r>
              <a:rPr lang="en-US" sz="3200" u="sng">
                <a:solidFill>
                  <a:schemeClr val="accent5">
                    <a:lumMod val="75000"/>
                  </a:schemeClr>
                </a:solidFill>
              </a:rPr>
              <a:t> </a:t>
            </a:r>
            <a:r>
              <a:rPr lang="en-US" sz="3200" u="sng" err="1">
                <a:solidFill>
                  <a:schemeClr val="accent5">
                    <a:lumMod val="75000"/>
                  </a:schemeClr>
                </a:solidFill>
              </a:rPr>
              <a:t>CHENa</a:t>
            </a:r>
            <a:r>
              <a:rPr lang="en-US" sz="3200" u="sng">
                <a:solidFill>
                  <a:schemeClr val="accent5">
                    <a:lumMod val="75000"/>
                  </a:schemeClr>
                </a:solidFill>
              </a:rPr>
              <a:t>, </a:t>
            </a:r>
            <a:r>
              <a:rPr lang="en-US" sz="3200" u="sng" err="1">
                <a:solidFill>
                  <a:schemeClr val="accent5">
                    <a:lumMod val="75000"/>
                  </a:schemeClr>
                </a:solidFill>
              </a:rPr>
              <a:t>Huiguang</a:t>
            </a:r>
            <a:r>
              <a:rPr lang="en-US" sz="3200" u="sng">
                <a:solidFill>
                  <a:schemeClr val="accent5">
                    <a:lumMod val="75000"/>
                  </a:schemeClr>
                </a:solidFill>
              </a:rPr>
              <a:t> </a:t>
            </a:r>
            <a:r>
              <a:rPr lang="en-US" sz="3200" u="sng" err="1">
                <a:solidFill>
                  <a:schemeClr val="accent5">
                    <a:lumMod val="75000"/>
                  </a:schemeClr>
                </a:solidFill>
              </a:rPr>
              <a:t>GUOa</a:t>
            </a:r>
            <a:r>
              <a:rPr lang="en-US" sz="3200" u="sng">
                <a:solidFill>
                  <a:schemeClr val="accent5">
                    <a:lumMod val="75000"/>
                  </a:schemeClr>
                </a:solidFill>
              </a:rPr>
              <a:t> </a:t>
            </a:r>
          </a:p>
          <a:p>
            <a:pPr indent="-228600" defTabSz="914400">
              <a:lnSpc>
                <a:spcPct val="90000"/>
              </a:lnSpc>
              <a:spcBef>
                <a:spcPts val="1000"/>
              </a:spcBef>
              <a:buFont typeface="Arial" panose="020B0604020202020204" pitchFamily="34" charset="0"/>
              <a:buChar char="•"/>
            </a:pPr>
            <a:endParaRPr lang="en-US" sz="3200">
              <a:solidFill>
                <a:srgbClr val="404040"/>
              </a:solidFill>
            </a:endParaRPr>
          </a:p>
          <a:p>
            <a:pPr indent="-228600" defTabSz="914400">
              <a:lnSpc>
                <a:spcPct val="90000"/>
              </a:lnSpc>
              <a:spcBef>
                <a:spcPts val="1000"/>
              </a:spcBef>
              <a:buFont typeface="Arial" panose="020B0604020202020204" pitchFamily="34" charset="0"/>
              <a:buChar char="•"/>
            </a:pPr>
            <a:endParaRPr lang="en-US" sz="2000">
              <a:solidFill>
                <a:srgbClr val="404040"/>
              </a:solidFill>
            </a:endParaRPr>
          </a:p>
          <a:p>
            <a:pPr indent="-228600" defTabSz="914400">
              <a:lnSpc>
                <a:spcPct val="90000"/>
              </a:lnSpc>
              <a:spcBef>
                <a:spcPts val="1000"/>
              </a:spcBef>
              <a:buFont typeface="Arial" panose="020B0604020202020204" pitchFamily="34" charset="0"/>
              <a:buChar char="•"/>
            </a:pPr>
            <a:endParaRPr lang="en-US" sz="2000">
              <a:solidFill>
                <a:srgbClr val="404040"/>
              </a:solidFill>
            </a:endParaRPr>
          </a:p>
          <a:p>
            <a:pPr indent="-228600" defTabSz="914400">
              <a:lnSpc>
                <a:spcPct val="90000"/>
              </a:lnSpc>
              <a:spcBef>
                <a:spcPts val="1000"/>
              </a:spcBef>
              <a:buFont typeface="Arial" panose="020B0604020202020204" pitchFamily="34" charset="0"/>
              <a:buChar char="•"/>
            </a:pPr>
            <a:endParaRPr lang="en-US" sz="2000">
              <a:solidFill>
                <a:srgbClr val="404040"/>
              </a:solidFill>
            </a:endParaRPr>
          </a:p>
          <a:p>
            <a:pPr indent="-228600" defTabSz="914400">
              <a:lnSpc>
                <a:spcPct val="90000"/>
              </a:lnSpc>
              <a:spcBef>
                <a:spcPts val="1000"/>
              </a:spcBef>
              <a:buFont typeface="Arial" panose="020B0604020202020204" pitchFamily="34" charset="0"/>
              <a:buChar char="•"/>
            </a:pPr>
            <a:endParaRPr lang="en-US" sz="2000" u="sng">
              <a:solidFill>
                <a:srgbClr val="404040"/>
              </a:solidFill>
            </a:endParaRPr>
          </a:p>
          <a:p>
            <a:pPr indent="-228600" defTabSz="914400">
              <a:lnSpc>
                <a:spcPct val="90000"/>
              </a:lnSpc>
              <a:spcBef>
                <a:spcPts val="1000"/>
              </a:spcBef>
              <a:buFont typeface="Arial" panose="020B0604020202020204" pitchFamily="34" charset="0"/>
              <a:buChar char="•"/>
            </a:pPr>
            <a:endParaRPr lang="en-US" sz="2000">
              <a:solidFill>
                <a:srgbClr val="404040"/>
              </a:solidFill>
            </a:endParaRPr>
          </a:p>
          <a:p>
            <a:pPr marL="0" indent="-228600" defTabSz="914400">
              <a:lnSpc>
                <a:spcPct val="90000"/>
              </a:lnSpc>
              <a:spcBef>
                <a:spcPts val="1000"/>
              </a:spcBef>
              <a:spcAft>
                <a:spcPts val="3200"/>
              </a:spcAft>
              <a:buFont typeface="Arial" panose="020B0604020202020204" pitchFamily="34" charset="0"/>
              <a:buChar char="•"/>
            </a:pPr>
            <a:endParaRPr lang="en-US" sz="2000">
              <a:solidFill>
                <a:srgbClr val="40404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What are processing maps?"/>
          <p:cNvSpPr txBox="1">
            <a:spLocks noGrp="1"/>
          </p:cNvSpPr>
          <p:nvPr>
            <p:ph type="title"/>
          </p:nvPr>
        </p:nvSpPr>
        <p:spPr>
          <a:xfrm>
            <a:off x="1270000" y="617414"/>
            <a:ext cx="21844000" cy="1557438"/>
          </a:xfrm>
          <a:prstGeom prst="rect">
            <a:avLst/>
          </a:prstGeom>
        </p:spPr>
        <p:txBody>
          <a:bodyPr/>
          <a:lstStyle/>
          <a:p>
            <a:r>
              <a:t>What are processing maps?</a:t>
            </a:r>
          </a:p>
        </p:txBody>
      </p:sp>
      <p:sp>
        <p:nvSpPr>
          <p:cNvPr id="172" name="Slide bullet text"/>
          <p:cNvSpPr txBox="1">
            <a:spLocks noGrp="1"/>
          </p:cNvSpPr>
          <p:nvPr>
            <p:ph type="body" idx="1"/>
          </p:nvPr>
        </p:nvSpPr>
        <p:spPr>
          <a:xfrm>
            <a:off x="1270000" y="2482894"/>
            <a:ext cx="21844000" cy="4767867"/>
          </a:xfrm>
          <a:prstGeom prst="rect">
            <a:avLst/>
          </a:prstGeom>
        </p:spPr>
        <p:txBody>
          <a:bodyPr>
            <a:normAutofit/>
          </a:bodyPr>
          <a:lstStyle/>
          <a:p>
            <a:r>
              <a:rPr lang="en-IN" b="1"/>
              <a:t>Instability Map</a:t>
            </a:r>
          </a:p>
          <a:p>
            <a:r>
              <a:rPr lang="en-IN"/>
              <a:t>The stability condition described in the Dynamic Materials Model is that considered by Ziegler. </a:t>
            </a:r>
          </a:p>
          <a:p>
            <a:r>
              <a:rPr lang="en-IN"/>
              <a:t> </a:t>
            </a:r>
          </a:p>
          <a:p>
            <a:pPr marL="0" indent="0">
              <a:buNone/>
            </a:pPr>
            <a:endParaRPr lang="en-IN"/>
          </a:p>
          <a:p>
            <a:r>
              <a:rPr lang="en-IN"/>
              <a:t>The well known manifestations of flow instabilities are adiabatic shear bands, flow localization, dynamic strain aging (</a:t>
            </a:r>
            <a:r>
              <a:rPr lang="en-IN" err="1"/>
              <a:t>Lüder’s</a:t>
            </a:r>
            <a:r>
              <a:rPr lang="en-IN"/>
              <a:t> bands), kink bands, mechanical twinning and flow rotations. </a:t>
            </a:r>
          </a:p>
          <a:p>
            <a:pPr marL="0" indent="0">
              <a:buNone/>
            </a:pPr>
            <a:endParaRPr lang="en-IN"/>
          </a:p>
          <a:p>
            <a:pPr lvl="1"/>
            <a:endParaRPr lang="en-IN">
              <a:highlight>
                <a:srgbClr val="FFFF00"/>
              </a:highlight>
            </a:endParaRPr>
          </a:p>
          <a:p>
            <a:pPr marL="0" indent="0">
              <a:buNone/>
            </a:pPr>
            <a:endParaRPr lang="en-IN"/>
          </a:p>
          <a:p>
            <a:endParaRPr lang="en-IN"/>
          </a:p>
          <a:p>
            <a:endParaRPr/>
          </a:p>
        </p:txBody>
      </p:sp>
      <p:sp>
        <p:nvSpPr>
          <p:cNvPr id="6" name="Slide bullet text">
            <a:extLst>
              <a:ext uri="{FF2B5EF4-FFF2-40B4-BE49-F238E27FC236}">
                <a16:creationId xmlns:a16="http://schemas.microsoft.com/office/drawing/2014/main" id="{E2833016-F3BD-7A41-9C87-C870D3474E8F}"/>
              </a:ext>
            </a:extLst>
          </p:cNvPr>
          <p:cNvSpPr txBox="1">
            <a:spLocks/>
          </p:cNvSpPr>
          <p:nvPr/>
        </p:nvSpPr>
        <p:spPr>
          <a:xfrm>
            <a:off x="1270000" y="7558803"/>
            <a:ext cx="21844000" cy="8463695"/>
          </a:xfrm>
          <a:prstGeom prst="rect">
            <a:avLst/>
          </a:prstGeom>
        </p:spPr>
        <p:txBody>
          <a:bodyPr vert="horz" lIns="91440" tIns="45720" rIns="91440" bIns="45720" rtlCol="0">
            <a:normAutofit/>
          </a:bodyPr>
          <a:lstStyle>
            <a:lvl1pPr marL="457200" indent="-457200" algn="l" defTabSz="1828800" rtl="0" eaLnBrk="1" latinLnBrk="0" hangingPunct="1">
              <a:lnSpc>
                <a:spcPct val="100000"/>
              </a:lnSpc>
              <a:spcBef>
                <a:spcPts val="2000"/>
              </a:spcBef>
              <a:buClr>
                <a:schemeClr val="accent2"/>
              </a:buClr>
              <a:buFont typeface="Arial" panose="020B0604020202020204" pitchFamily="34" charset="0"/>
              <a:buChar char="•"/>
              <a:defRPr sz="3600" kern="1200">
                <a:solidFill>
                  <a:schemeClr val="tx1">
                    <a:lumMod val="85000"/>
                    <a:lumOff val="15000"/>
                  </a:schemeClr>
                </a:solidFill>
                <a:latin typeface="+mn-lt"/>
                <a:ea typeface="+mn-ea"/>
                <a:cs typeface="+mn-cs"/>
              </a:defRPr>
            </a:lvl1pPr>
            <a:lvl2pPr marL="9144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2pPr>
            <a:lvl3pPr marL="13716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3pPr>
            <a:lvl4pPr marL="18288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4pPr>
            <a:lvl5pPr marL="22860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5pPr>
            <a:lvl6pPr marL="2625726"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solidFill>
                <a:latin typeface="+mn-lt"/>
                <a:ea typeface="+mn-ea"/>
                <a:cs typeface="+mn-cs"/>
              </a:defRPr>
            </a:lvl6pPr>
            <a:lvl7pPr marL="2968626"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solidFill>
                <a:latin typeface="+mn-lt"/>
                <a:ea typeface="+mn-ea"/>
                <a:cs typeface="+mn-cs"/>
              </a:defRPr>
            </a:lvl7pPr>
            <a:lvl8pPr marL="33147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baseline="0">
                <a:solidFill>
                  <a:schemeClr val="tx1"/>
                </a:solidFill>
                <a:latin typeface="+mn-lt"/>
                <a:ea typeface="+mn-ea"/>
                <a:cs typeface="+mn-cs"/>
              </a:defRPr>
            </a:lvl8pPr>
            <a:lvl9pPr marL="376555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baseline="0">
                <a:solidFill>
                  <a:schemeClr val="tx1"/>
                </a:solidFill>
                <a:latin typeface="+mn-lt"/>
                <a:ea typeface="+mn-ea"/>
                <a:cs typeface="+mn-cs"/>
              </a:defRPr>
            </a:lvl9pPr>
          </a:lstStyle>
          <a:p>
            <a:r>
              <a:rPr lang="en-IN" b="1"/>
              <a:t>Processing Map</a:t>
            </a:r>
          </a:p>
          <a:p>
            <a:r>
              <a:rPr lang="en-IN"/>
              <a:t>Each of the domains in the processing map represents a microstructural mechanism that contributes to the power dissipation and is deterministic in the sense that kinetic laws are obeyed. </a:t>
            </a:r>
          </a:p>
          <a:p>
            <a:r>
              <a:rPr lang="en-IN" b="1"/>
              <a:t>Hot Deformation Mechanisms </a:t>
            </a:r>
          </a:p>
          <a:p>
            <a:pPr lvl="1"/>
            <a:r>
              <a:rPr lang="en-IN"/>
              <a:t>Dynamic Recrystallization (DRX) </a:t>
            </a:r>
          </a:p>
          <a:p>
            <a:pPr lvl="1"/>
            <a:r>
              <a:rPr lang="en-IN"/>
              <a:t>Superplastic Deformation: </a:t>
            </a:r>
          </a:p>
          <a:p>
            <a:pPr lvl="1"/>
            <a:r>
              <a:rPr lang="en-IN"/>
              <a:t>Dynamic Recovery: </a:t>
            </a:r>
          </a:p>
          <a:p>
            <a:pPr lvl="1"/>
            <a:r>
              <a:rPr lang="en-IN"/>
              <a:t>Wedge Cracking: </a:t>
            </a:r>
          </a:p>
          <a:p>
            <a:pPr lvl="1"/>
            <a:endParaRPr lang="en-IN" b="1"/>
          </a:p>
          <a:p>
            <a:r>
              <a:rPr lang="en-IN" b="1"/>
              <a:t> </a:t>
            </a:r>
          </a:p>
          <a:p>
            <a:endParaRPr lang="en-IN"/>
          </a:p>
        </p:txBody>
      </p:sp>
      <p:pic>
        <p:nvPicPr>
          <p:cNvPr id="4" name="Picture 3" descr="A picture containing table&#10;&#10;Description automatically generated">
            <a:extLst>
              <a:ext uri="{FF2B5EF4-FFF2-40B4-BE49-F238E27FC236}">
                <a16:creationId xmlns:a16="http://schemas.microsoft.com/office/drawing/2014/main" id="{6626401A-A1D1-6846-B370-63A7E8905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969" y="4018806"/>
            <a:ext cx="6638200" cy="1549888"/>
          </a:xfrm>
          <a:prstGeom prst="rect">
            <a:avLst/>
          </a:prstGeom>
        </p:spPr>
      </p:pic>
    </p:spTree>
    <p:extLst>
      <p:ext uri="{BB962C8B-B14F-4D97-AF65-F5344CB8AC3E}">
        <p14:creationId xmlns:p14="http://schemas.microsoft.com/office/powerpoint/2010/main" val="115278081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What are processing maps?"/>
          <p:cNvSpPr txBox="1">
            <a:spLocks noGrp="1"/>
          </p:cNvSpPr>
          <p:nvPr>
            <p:ph type="title"/>
          </p:nvPr>
        </p:nvSpPr>
        <p:spPr>
          <a:xfrm>
            <a:off x="1270000" y="617414"/>
            <a:ext cx="21844000" cy="1557438"/>
          </a:xfrm>
          <a:prstGeom prst="rect">
            <a:avLst/>
          </a:prstGeom>
        </p:spPr>
        <p:txBody>
          <a:bodyPr/>
          <a:lstStyle/>
          <a:p>
            <a:r>
              <a:t>What are processing maps?</a:t>
            </a:r>
          </a:p>
        </p:txBody>
      </p:sp>
      <p:sp>
        <p:nvSpPr>
          <p:cNvPr id="6" name="Slide bullet text">
            <a:extLst>
              <a:ext uri="{FF2B5EF4-FFF2-40B4-BE49-F238E27FC236}">
                <a16:creationId xmlns:a16="http://schemas.microsoft.com/office/drawing/2014/main" id="{E2833016-F3BD-7A41-9C87-C870D3474E8F}"/>
              </a:ext>
            </a:extLst>
          </p:cNvPr>
          <p:cNvSpPr txBox="1">
            <a:spLocks/>
          </p:cNvSpPr>
          <p:nvPr/>
        </p:nvSpPr>
        <p:spPr>
          <a:xfrm>
            <a:off x="1270000" y="2626152"/>
            <a:ext cx="21844000" cy="9167263"/>
          </a:xfrm>
          <a:prstGeom prst="rect">
            <a:avLst/>
          </a:prstGeom>
        </p:spPr>
        <p:txBody>
          <a:bodyPr vert="horz" lIns="91440" tIns="45720" rIns="91440" bIns="45720" rtlCol="0">
            <a:normAutofit/>
          </a:bodyPr>
          <a:lstStyle>
            <a:lvl1pPr marL="457200" indent="-457200" algn="l" defTabSz="1828800" rtl="0" eaLnBrk="1" latinLnBrk="0" hangingPunct="1">
              <a:lnSpc>
                <a:spcPct val="100000"/>
              </a:lnSpc>
              <a:spcBef>
                <a:spcPts val="2000"/>
              </a:spcBef>
              <a:buClr>
                <a:schemeClr val="accent2"/>
              </a:buClr>
              <a:buFont typeface="Arial" panose="020B0604020202020204" pitchFamily="34" charset="0"/>
              <a:buChar char="•"/>
              <a:defRPr sz="3600" kern="1200">
                <a:solidFill>
                  <a:schemeClr val="tx1">
                    <a:lumMod val="85000"/>
                    <a:lumOff val="15000"/>
                  </a:schemeClr>
                </a:solidFill>
                <a:latin typeface="+mn-lt"/>
                <a:ea typeface="+mn-ea"/>
                <a:cs typeface="+mn-cs"/>
              </a:defRPr>
            </a:lvl1pPr>
            <a:lvl2pPr marL="9144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2pPr>
            <a:lvl3pPr marL="13716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3pPr>
            <a:lvl4pPr marL="18288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4pPr>
            <a:lvl5pPr marL="22860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5pPr>
            <a:lvl6pPr marL="2625726"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solidFill>
                <a:latin typeface="+mn-lt"/>
                <a:ea typeface="+mn-ea"/>
                <a:cs typeface="+mn-cs"/>
              </a:defRPr>
            </a:lvl6pPr>
            <a:lvl7pPr marL="2968626"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solidFill>
                <a:latin typeface="+mn-lt"/>
                <a:ea typeface="+mn-ea"/>
                <a:cs typeface="+mn-cs"/>
              </a:defRPr>
            </a:lvl7pPr>
            <a:lvl8pPr marL="33147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baseline="0">
                <a:solidFill>
                  <a:schemeClr val="tx1"/>
                </a:solidFill>
                <a:latin typeface="+mn-lt"/>
                <a:ea typeface="+mn-ea"/>
                <a:cs typeface="+mn-cs"/>
              </a:defRPr>
            </a:lvl8pPr>
            <a:lvl9pPr marL="376555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baseline="0">
                <a:solidFill>
                  <a:schemeClr val="tx1"/>
                </a:solidFill>
                <a:latin typeface="+mn-lt"/>
                <a:ea typeface="+mn-ea"/>
                <a:cs typeface="+mn-cs"/>
              </a:defRPr>
            </a:lvl9pPr>
          </a:lstStyle>
          <a:p>
            <a:r>
              <a:rPr lang="en-IN" b="1"/>
              <a:t>Processing Map</a:t>
            </a:r>
          </a:p>
          <a:p>
            <a:r>
              <a:rPr lang="en-IN"/>
              <a:t>Each of the domains in the processing map represents a microstructural mechanism that contributes to the power dissipation and is deterministic in the sense that kinetic laws are obeyed. </a:t>
            </a:r>
          </a:p>
          <a:p>
            <a:r>
              <a:rPr lang="en-IN" b="1"/>
              <a:t>Hot Deformation Mechanisms </a:t>
            </a:r>
          </a:p>
          <a:p>
            <a:pPr lvl="1"/>
            <a:r>
              <a:rPr lang="en-IN"/>
              <a:t>Dynamic Recrystallization (DRX) </a:t>
            </a:r>
          </a:p>
          <a:p>
            <a:pPr lvl="1"/>
            <a:r>
              <a:rPr lang="en-IN"/>
              <a:t>Superplastic Deformation </a:t>
            </a:r>
          </a:p>
          <a:p>
            <a:pPr lvl="1"/>
            <a:r>
              <a:rPr lang="en-IN"/>
              <a:t>Dynamic Recovery </a:t>
            </a:r>
          </a:p>
          <a:p>
            <a:pPr lvl="1"/>
            <a:r>
              <a:rPr lang="en-IN"/>
              <a:t>Wedge Cracking</a:t>
            </a:r>
          </a:p>
          <a:p>
            <a:pPr lvl="1"/>
            <a:r>
              <a:rPr lang="en-IN"/>
              <a:t>Void Formation </a:t>
            </a:r>
          </a:p>
          <a:p>
            <a:pPr lvl="1"/>
            <a:r>
              <a:rPr lang="en-IN"/>
              <a:t>Inter-crystalline Cracking</a:t>
            </a:r>
          </a:p>
          <a:p>
            <a:pPr lvl="1"/>
            <a:r>
              <a:rPr lang="en-IN"/>
              <a:t>Flow Instability Processes</a:t>
            </a:r>
          </a:p>
          <a:p>
            <a:pPr lvl="1"/>
            <a:endParaRPr lang="en-IN" b="1"/>
          </a:p>
          <a:p>
            <a:endParaRPr lang="en-IN"/>
          </a:p>
        </p:txBody>
      </p:sp>
    </p:spTree>
    <p:extLst>
      <p:ext uri="{BB962C8B-B14F-4D97-AF65-F5344CB8AC3E}">
        <p14:creationId xmlns:p14="http://schemas.microsoft.com/office/powerpoint/2010/main" val="261954106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Slide bullet text">
            <a:extLst>
              <a:ext uri="{FF2B5EF4-FFF2-40B4-BE49-F238E27FC236}">
                <a16:creationId xmlns:a16="http://schemas.microsoft.com/office/drawing/2014/main" id="{E2833016-F3BD-7A41-9C87-C870D3474E8F}"/>
              </a:ext>
            </a:extLst>
          </p:cNvPr>
          <p:cNvSpPr txBox="1">
            <a:spLocks/>
          </p:cNvSpPr>
          <p:nvPr/>
        </p:nvSpPr>
        <p:spPr>
          <a:xfrm>
            <a:off x="938463" y="1659887"/>
            <a:ext cx="10587790" cy="10396225"/>
          </a:xfrm>
          <a:prstGeom prst="rect">
            <a:avLst/>
          </a:prstGeom>
        </p:spPr>
        <p:txBody>
          <a:bodyPr vert="horz" lIns="91440" tIns="45720" rIns="91440" bIns="45720" rtlCol="0">
            <a:normAutofit/>
          </a:bodyPr>
          <a:lstStyle>
            <a:lvl1pPr marL="457200" indent="-457200" algn="l" defTabSz="1828800" rtl="0" eaLnBrk="1" latinLnBrk="0" hangingPunct="1">
              <a:lnSpc>
                <a:spcPct val="100000"/>
              </a:lnSpc>
              <a:spcBef>
                <a:spcPts val="2000"/>
              </a:spcBef>
              <a:buClr>
                <a:schemeClr val="accent2"/>
              </a:buClr>
              <a:buFont typeface="Arial" panose="020B0604020202020204" pitchFamily="34" charset="0"/>
              <a:buChar char="•"/>
              <a:defRPr sz="3600" kern="1200">
                <a:solidFill>
                  <a:schemeClr val="tx1">
                    <a:lumMod val="85000"/>
                    <a:lumOff val="15000"/>
                  </a:schemeClr>
                </a:solidFill>
                <a:latin typeface="+mn-lt"/>
                <a:ea typeface="+mn-ea"/>
                <a:cs typeface="+mn-cs"/>
              </a:defRPr>
            </a:lvl1pPr>
            <a:lvl2pPr marL="9144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2pPr>
            <a:lvl3pPr marL="13716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3pPr>
            <a:lvl4pPr marL="18288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4pPr>
            <a:lvl5pPr marL="22860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5pPr>
            <a:lvl6pPr marL="2625726"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solidFill>
                <a:latin typeface="+mn-lt"/>
                <a:ea typeface="+mn-ea"/>
                <a:cs typeface="+mn-cs"/>
              </a:defRPr>
            </a:lvl6pPr>
            <a:lvl7pPr marL="2968626"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solidFill>
                <a:latin typeface="+mn-lt"/>
                <a:ea typeface="+mn-ea"/>
                <a:cs typeface="+mn-cs"/>
              </a:defRPr>
            </a:lvl7pPr>
            <a:lvl8pPr marL="33147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baseline="0">
                <a:solidFill>
                  <a:schemeClr val="tx1"/>
                </a:solidFill>
                <a:latin typeface="+mn-lt"/>
                <a:ea typeface="+mn-ea"/>
                <a:cs typeface="+mn-cs"/>
              </a:defRPr>
            </a:lvl8pPr>
            <a:lvl9pPr marL="376555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baseline="0">
                <a:solidFill>
                  <a:schemeClr val="tx1"/>
                </a:solidFill>
                <a:latin typeface="+mn-lt"/>
                <a:ea typeface="+mn-ea"/>
                <a:cs typeface="+mn-cs"/>
              </a:defRPr>
            </a:lvl9pPr>
          </a:lstStyle>
          <a:p>
            <a:pPr indent="-228600" defTabSz="914400">
              <a:lnSpc>
                <a:spcPct val="90000"/>
              </a:lnSpc>
              <a:spcBef>
                <a:spcPts val="1000"/>
              </a:spcBef>
            </a:pPr>
            <a:r>
              <a:rPr lang="en-US" b="1"/>
              <a:t>DRX: </a:t>
            </a:r>
            <a:r>
              <a:rPr lang="en-US"/>
              <a:t>DRX domain generally occurs in the homologous temperature range 0.7-0.8 and at </a:t>
            </a:r>
            <a:r>
              <a:rPr lang="en-US">
                <a:solidFill>
                  <a:schemeClr val="tx1"/>
                </a:solidFill>
                <a:highlight>
                  <a:srgbClr val="FFFF00"/>
                </a:highlight>
              </a:rPr>
              <a:t>intermediate strain rates </a:t>
            </a:r>
            <a:r>
              <a:rPr lang="en-US"/>
              <a:t>(0.1-1 s-1) in the maps for </a:t>
            </a:r>
            <a:r>
              <a:rPr lang="en-US">
                <a:highlight>
                  <a:srgbClr val="FFFF00"/>
                </a:highlight>
              </a:rPr>
              <a:t>low stacking fault energy materials</a:t>
            </a:r>
            <a:r>
              <a:rPr lang="en-US"/>
              <a:t>. The strain rate range is lower-1for high stacking fault energy materials (0.01-0.001 s ). </a:t>
            </a:r>
          </a:p>
          <a:p>
            <a:pPr indent="-228600" defTabSz="914400">
              <a:lnSpc>
                <a:spcPct val="90000"/>
              </a:lnSpc>
              <a:spcBef>
                <a:spcPts val="1000"/>
              </a:spcBef>
            </a:pPr>
            <a:endParaRPr lang="en-US"/>
          </a:p>
          <a:p>
            <a:pPr indent="-228600" defTabSz="914400">
              <a:lnSpc>
                <a:spcPct val="90000"/>
              </a:lnSpc>
              <a:spcBef>
                <a:spcPts val="1000"/>
              </a:spcBef>
            </a:pPr>
            <a:r>
              <a:rPr lang="en-US"/>
              <a:t>The maximum efficiency of power dissipation in the DRX domain is about </a:t>
            </a:r>
            <a:r>
              <a:rPr lang="en-US">
                <a:highlight>
                  <a:srgbClr val="FFFF00"/>
                </a:highlight>
              </a:rPr>
              <a:t>30-40% for low stacking fault energy materials </a:t>
            </a:r>
            <a:r>
              <a:rPr lang="en-US"/>
              <a:t>(Ni, Cu, Zn, </a:t>
            </a:r>
            <a:r>
              <a:rPr lang="en-US" err="1"/>
              <a:t>Ti</a:t>
            </a:r>
            <a:r>
              <a:rPr lang="en-US"/>
              <a:t>, Zr-base alloys) and is about 50-55% in high stacking fault energy materials (Al and Cd). </a:t>
            </a:r>
          </a:p>
          <a:p>
            <a:pPr indent="-228600" defTabSz="914400">
              <a:lnSpc>
                <a:spcPct val="90000"/>
              </a:lnSpc>
              <a:spcBef>
                <a:spcPts val="1000"/>
              </a:spcBef>
            </a:pPr>
            <a:r>
              <a:rPr lang="en-US"/>
              <a:t>The contours in the DRX domain are widely spaced representing a less steep hill and present a fairly wide window in most materials. </a:t>
            </a:r>
          </a:p>
          <a:p>
            <a:pPr indent="-228600" defTabSz="914400">
              <a:lnSpc>
                <a:spcPct val="90000"/>
              </a:lnSpc>
              <a:spcBef>
                <a:spcPts val="1000"/>
              </a:spcBef>
            </a:pPr>
            <a:r>
              <a:rPr lang="en-US"/>
              <a:t>The grain boundaries in the DRX microstructure are wavy in nature. </a:t>
            </a:r>
          </a:p>
          <a:p>
            <a:pPr indent="-228600" defTabSz="914400">
              <a:lnSpc>
                <a:spcPct val="90000"/>
              </a:lnSpc>
              <a:spcBef>
                <a:spcPts val="1000"/>
              </a:spcBef>
            </a:pPr>
            <a:endParaRPr lang="en-US"/>
          </a:p>
          <a:p>
            <a:pPr indent="-228600" defTabSz="914400">
              <a:lnSpc>
                <a:spcPct val="90000"/>
              </a:lnSpc>
              <a:spcBef>
                <a:spcPts val="1000"/>
              </a:spcBef>
            </a:pPr>
            <a:endParaRPr lang="en-US" sz="2800" b="1"/>
          </a:p>
          <a:p>
            <a:pPr indent="-228600" defTabSz="914400">
              <a:lnSpc>
                <a:spcPct val="90000"/>
              </a:lnSpc>
              <a:spcBef>
                <a:spcPts val="1000"/>
              </a:spcBef>
            </a:pPr>
            <a:endParaRPr lang="en-US" sz="2800"/>
          </a:p>
        </p:txBody>
      </p:sp>
      <p:pic>
        <p:nvPicPr>
          <p:cNvPr id="3" name="Picture 2" descr="A picture containing way, paving&#10;&#10;Description automatically generated">
            <a:extLst>
              <a:ext uri="{FF2B5EF4-FFF2-40B4-BE49-F238E27FC236}">
                <a16:creationId xmlns:a16="http://schemas.microsoft.com/office/drawing/2014/main" id="{CF5FC53B-5643-6B43-B69D-819109A822CB}"/>
              </a:ext>
            </a:extLst>
          </p:cNvPr>
          <p:cNvPicPr>
            <a:picLocks noChangeAspect="1"/>
          </p:cNvPicPr>
          <p:nvPr/>
        </p:nvPicPr>
        <p:blipFill rotWithShape="1">
          <a:blip r:embed="rId2">
            <a:extLst>
              <a:ext uri="{28A0092B-C50C-407E-A947-70E740481C1C}">
                <a14:useLocalDpi xmlns:a14="http://schemas.microsoft.com/office/drawing/2010/main" val="0"/>
              </a:ext>
            </a:extLst>
          </a:blip>
          <a:srcRect l="17698" r="14301" b="-1"/>
          <a:stretch/>
        </p:blipFill>
        <p:spPr>
          <a:xfrm>
            <a:off x="12192000" y="10"/>
            <a:ext cx="12192000" cy="13715990"/>
          </a:xfrm>
          <a:prstGeom prst="rect">
            <a:avLst/>
          </a:prstGeom>
        </p:spPr>
      </p:pic>
    </p:spTree>
    <p:extLst>
      <p:ext uri="{BB962C8B-B14F-4D97-AF65-F5344CB8AC3E}">
        <p14:creationId xmlns:p14="http://schemas.microsoft.com/office/powerpoint/2010/main" val="3095310276"/>
      </p:ext>
    </p:extLst>
  </p:cSld>
  <p:clrMapOvr>
    <a:masterClrMapping/>
  </p:clrMapOvr>
  <p:transition spd="med"/>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{C9091E6C-AE46-7A46-8892-81865FDA1326}tf10001120</Template>
  <TotalTime>2</TotalTime>
  <Words>4463</Words>
  <Application>Microsoft Macintosh PowerPoint</Application>
  <PresentationFormat>Custom</PresentationFormat>
  <Paragraphs>340</Paragraphs>
  <Slides>60</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Gill Sans MT</vt:lpstr>
      <vt:lpstr>Graphik-Medium</vt:lpstr>
      <vt:lpstr>Helvetica</vt:lpstr>
      <vt:lpstr>Helvetica Neue</vt:lpstr>
      <vt:lpstr>Times New Roman</vt:lpstr>
      <vt:lpstr>TimesNewRoman</vt:lpstr>
      <vt:lpstr>Parcel</vt:lpstr>
      <vt:lpstr>G4 - Stainless Steel</vt:lpstr>
      <vt:lpstr>Topics to discuss</vt:lpstr>
      <vt:lpstr>Stainless Steel</vt:lpstr>
      <vt:lpstr>Types of Stainless Steel</vt:lpstr>
      <vt:lpstr>PowerPoint Presentation</vt:lpstr>
      <vt:lpstr>What are processing maps?</vt:lpstr>
      <vt:lpstr>What are processing maps?</vt:lpstr>
      <vt:lpstr>What are processing maps?</vt:lpstr>
      <vt:lpstr>PowerPoint Presentation</vt:lpstr>
      <vt:lpstr>PowerPoint Presentation</vt:lpstr>
      <vt:lpstr>Identification of flow instabilities in the processing maps of AISI 304 stainless steel</vt:lpstr>
      <vt:lpstr>Introduction Evaluation of Workability </vt:lpstr>
      <vt:lpstr>Workability Parameters σ = f (ε, ε˙, T ) </vt:lpstr>
      <vt:lpstr>Material Flow instabilities during hot deformation</vt:lpstr>
      <vt:lpstr>Instability Criterion</vt:lpstr>
      <vt:lpstr>Gegel’s and Alexanders’s flow instability criterion</vt:lpstr>
      <vt:lpstr>Instability criterion based on Ziegler’s plastic flow theory</vt:lpstr>
      <vt:lpstr>PowerPoint Presentation</vt:lpstr>
      <vt:lpstr>Processing map for as- cast AISI 304 commercial stainless steel at a strain of 0.5.Contour numbers represent percent efficiency of power dissipation. Shaded region corresponds to flow instability. </vt:lpstr>
      <vt:lpstr>Metallurgical interpretation and processing conditions for as-cast commercial 304 stainless steel   </vt:lpstr>
      <vt:lpstr>PowerPoint Presentation</vt:lpstr>
      <vt:lpstr>PowerPoint Presentation</vt:lpstr>
      <vt:lpstr>Metallurgical interpretation and processing conditions for wrought AISI 304 commercial stainless steel</vt:lpstr>
      <vt:lpstr>Comparison of the various existing instability theories with the reported microstructural observations on AISI 304 as cast stainless steel</vt:lpstr>
      <vt:lpstr>316L Stainless Steel</vt:lpstr>
      <vt:lpstr>316L Stainless Steel</vt:lpstr>
      <vt:lpstr>Flow Stress Vs Strain for different Strain rates</vt:lpstr>
      <vt:lpstr>Microstructural Analysis</vt:lpstr>
      <vt:lpstr>Microstructural Analysis</vt:lpstr>
      <vt:lpstr>Maps</vt:lpstr>
      <vt:lpstr>Processing Maps</vt:lpstr>
      <vt:lpstr>Conclusion</vt:lpstr>
      <vt:lpstr>316LN-Stainless Steel</vt:lpstr>
      <vt:lpstr>316LN-Stainless Steel</vt:lpstr>
      <vt:lpstr>PowerPoint Presentation</vt:lpstr>
      <vt:lpstr>PowerPoint Presentation</vt:lpstr>
      <vt:lpstr>Processing maps of 316LN Stainless steel</vt:lpstr>
      <vt:lpstr>Iso-efficiency Map of 316LN Steel.  </vt:lpstr>
      <vt:lpstr>Experimental Results and Discussion</vt:lpstr>
      <vt:lpstr>Microstructure Evolution of 316LN Steel. </vt:lpstr>
      <vt:lpstr>PowerPoint Presentation</vt:lpstr>
      <vt:lpstr>Facts</vt:lpstr>
      <vt:lpstr>Laser Forming of Materials</vt:lpstr>
      <vt:lpstr>Introduction</vt:lpstr>
      <vt:lpstr>PowerPoint Presentation</vt:lpstr>
      <vt:lpstr>PowerPoint Presentation</vt:lpstr>
      <vt:lpstr>Advantages:  </vt:lpstr>
      <vt:lpstr>Applications:</vt:lpstr>
      <vt:lpstr>Laser Bending of Monolithic Sheets</vt:lpstr>
      <vt:lpstr>Laser Bending of Bi-Layer and Tailored Blanks</vt:lpstr>
      <vt:lpstr>Laser Forming of Composite Sheets</vt:lpstr>
      <vt:lpstr>Laser Tube Bending</vt:lpstr>
      <vt:lpstr>PowerPoint Presentation</vt:lpstr>
      <vt:lpstr>PowerPoint Presentation</vt:lpstr>
      <vt:lpstr>Optimization</vt:lpstr>
      <vt:lpstr>PowerPoint Presentation</vt:lpstr>
      <vt:lpstr>Doubly Curved Parts</vt:lpstr>
      <vt:lpstr>PowerPoint Presentation</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G4 - Stainless Steel</dc:title>
  <cp:lastModifiedBy>manu mittal</cp:lastModifiedBy>
  <cp:revision>3</cp:revision>
  <dcterms:modified xsi:type="dcterms:W3CDTF">2022-09-16T08:57:14Z</dcterms:modified>
</cp:coreProperties>
</file>